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84" r:id="rId4"/>
    <p:sldId id="285" r:id="rId5"/>
    <p:sldId id="258" r:id="rId6"/>
    <p:sldId id="286" r:id="rId7"/>
    <p:sldId id="270" r:id="rId8"/>
    <p:sldId id="259" r:id="rId9"/>
    <p:sldId id="283" r:id="rId10"/>
    <p:sldId id="260" r:id="rId11"/>
    <p:sldId id="279" r:id="rId12"/>
    <p:sldId id="287" r:id="rId13"/>
    <p:sldId id="288" r:id="rId14"/>
    <p:sldId id="262" r:id="rId15"/>
    <p:sldId id="280" r:id="rId16"/>
    <p:sldId id="281" r:id="rId17"/>
    <p:sldId id="263" r:id="rId18"/>
    <p:sldId id="26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00CC"/>
    <a:srgbClr val="CCFFFF"/>
    <a:srgbClr val="800080"/>
    <a:srgbClr val="996600"/>
    <a:srgbClr val="800000"/>
    <a:srgbClr val="CC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1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76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8A5602-C555-4FDE-935F-EFCC95AA9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194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0A2E5-C67C-4272-B23D-595E89652317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83168-4AE6-435A-88EB-C7B47820E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53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E65B1-295D-4811-BD38-DE97D994BE68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B6CFD-296C-4EEA-89A6-B58FB489A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4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94109-6970-4EB3-A8DA-BEAE069C56EB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21828-384B-4586-9611-234AFC294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90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B3BED-5015-40C6-BBFA-E9421B9E9282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5D240-F948-483A-8D76-D91413B94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727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D55B4-247F-458D-93FF-11AFDCA0253E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04B32-69D4-4AE9-80AC-D68E8CBAF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3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23B13-3804-4BD3-A773-35ED7692887A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06AF6-8CF3-47D2-A2FE-C47E95DDA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5A43B-3A58-4068-8733-9081AA767347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92B03-1F84-4B74-A510-20AB418B8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1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E3A95-B554-4931-A39F-D0AEF46A6F84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83167-31A2-4E15-8497-2E3E9B18A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5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EA223-8662-4A43-BFAF-C978C2E5A36B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47857-6670-4111-A1AE-CDDD73EDF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10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39F59-8D6A-4893-A4E1-F0FAD36C61EB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C049-78AB-4AD0-AB9B-5AF02C5F7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26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33612-A119-4B15-BA54-43730F6008A2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D4C20-83BC-46B3-97E2-5E121521D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23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C59AE-FAEC-4808-B9DA-0700828AAF15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74140-998C-429E-B1A7-204EF06C3D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5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0FB66-2601-4E29-9ED8-4DD8D467C8C6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BD74D-2E73-4B70-8490-AA4067918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1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fld id="{44E782A7-E8D2-4A72-8374-1B53857FBE16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FFC81BD-3602-40F2-A553-AC9663061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66FF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115888"/>
            <a:ext cx="7126288" cy="2808287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accent2"/>
                </a:solidFill>
              </a:rPr>
              <a:t>ПОРТФОЛИО ПЕДАГОГА </a:t>
            </a:r>
            <a:br>
              <a:rPr lang="ru-RU" altLang="ru-RU" sz="3200" b="1" smtClean="0">
                <a:solidFill>
                  <a:schemeClr val="accent2"/>
                </a:solidFill>
              </a:rPr>
            </a:br>
            <a:r>
              <a:rPr lang="ru-RU" altLang="ru-RU" sz="3200" b="1" smtClean="0">
                <a:solidFill>
                  <a:schemeClr val="accent2"/>
                </a:solidFill>
              </a:rPr>
              <a:t>как форма предъявления результатов практической деятельности за межаттестационный период</a:t>
            </a:r>
            <a:br>
              <a:rPr lang="ru-RU" altLang="ru-RU" sz="3200" b="1" smtClean="0">
                <a:solidFill>
                  <a:schemeClr val="accent2"/>
                </a:solidFill>
              </a:rPr>
            </a:br>
            <a:r>
              <a:rPr lang="ru-RU" altLang="ru-RU" sz="3200" b="1" smtClean="0">
                <a:solidFill>
                  <a:schemeClr val="accent2"/>
                </a:solidFill>
              </a:rPr>
              <a:t>          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4005263"/>
            <a:ext cx="5113337" cy="1296987"/>
          </a:xfrm>
          <a:gradFill rotWithShape="1">
            <a:gsLst>
              <a:gs pos="0">
                <a:srgbClr val="99FF66"/>
              </a:gs>
              <a:gs pos="50000">
                <a:srgbClr val="F1FFEB"/>
              </a:gs>
              <a:gs pos="100000">
                <a:srgbClr val="99FF66"/>
              </a:gs>
            </a:gsLst>
            <a:lin ang="2700000" scaled="1"/>
          </a:gra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400" smtClean="0"/>
              <a:t>ГБОУ ДПО СО «ИРО»</a:t>
            </a:r>
          </a:p>
        </p:txBody>
      </p:sp>
      <p:pic>
        <p:nvPicPr>
          <p:cNvPr id="3076" name="Picture 4" descr="тетрад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5"/>
            <a:ext cx="3205163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BCD59286-973C-4E78-BC4D-57ACE56FD7AB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1229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D15E12EB-DCF6-42BB-BC57-087D9034FC26}" type="slidenum">
              <a:rPr lang="ru-RU" sz="1200" smtClean="0"/>
              <a:pPr eaLnBrk="1" hangingPunct="1">
                <a:defRPr/>
              </a:pPr>
              <a:t>10</a:t>
            </a:fld>
            <a:endParaRPr lang="ru-RU" sz="12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072438" cy="1511300"/>
          </a:xfrm>
          <a:solidFill>
            <a:srgbClr val="FFCC00"/>
          </a:solidFill>
        </p:spPr>
        <p:txBody>
          <a:bodyPr/>
          <a:lstStyle/>
          <a:p>
            <a:pPr algn="just" eaLnBrk="1" hangingPunct="1"/>
            <a:r>
              <a:rPr lang="ru-RU" altLang="ru-RU" sz="3400" smtClean="0"/>
              <a:t/>
            </a:r>
            <a:br>
              <a:rPr lang="ru-RU" altLang="ru-RU" sz="3400" smtClean="0"/>
            </a:br>
            <a:r>
              <a:rPr lang="ru-RU" altLang="ru-RU" sz="3400" smtClean="0"/>
              <a:t/>
            </a:r>
            <a:br>
              <a:rPr lang="ru-RU" altLang="ru-RU" sz="3400" smtClean="0"/>
            </a:br>
            <a:r>
              <a:rPr lang="ru-RU" altLang="ru-RU" sz="3400" smtClean="0"/>
              <a:t/>
            </a:r>
            <a:br>
              <a:rPr lang="ru-RU" altLang="ru-RU" sz="3400" smtClean="0"/>
            </a:br>
            <a:r>
              <a:rPr lang="ru-RU" altLang="ru-RU" sz="3400" smtClean="0"/>
              <a:t/>
            </a:r>
            <a:br>
              <a:rPr lang="ru-RU" altLang="ru-RU" sz="3400" smtClean="0"/>
            </a:br>
            <a:r>
              <a:rPr lang="ru-RU" altLang="ru-RU" sz="3400" smtClean="0"/>
              <a:t/>
            </a:r>
            <a:br>
              <a:rPr lang="ru-RU" altLang="ru-RU" sz="3400" smtClean="0"/>
            </a:br>
            <a:r>
              <a:rPr lang="ru-RU" altLang="ru-RU" sz="3400" smtClean="0"/>
              <a:t/>
            </a:r>
            <a:br>
              <a:rPr lang="ru-RU" altLang="ru-RU" sz="3400" smtClean="0"/>
            </a:br>
            <a:r>
              <a:rPr lang="ru-RU" altLang="ru-RU" sz="3400" smtClean="0"/>
              <a:t/>
            </a:r>
            <a:br>
              <a:rPr lang="ru-RU" altLang="ru-RU" sz="3400" smtClean="0"/>
            </a:br>
            <a:r>
              <a:rPr lang="ru-RU" altLang="ru-RU" sz="3400" smtClean="0"/>
              <a:t> </a:t>
            </a:r>
            <a:br>
              <a:rPr lang="ru-RU" altLang="ru-RU" sz="3400" smtClean="0"/>
            </a:br>
            <a:r>
              <a:rPr lang="ru-RU" altLang="ru-RU" sz="3400" smtClean="0"/>
              <a:t/>
            </a:r>
            <a:br>
              <a:rPr lang="ru-RU" altLang="ru-RU" sz="3400" smtClean="0"/>
            </a:br>
            <a:r>
              <a:rPr lang="ru-RU" altLang="ru-RU" sz="3400" smtClean="0"/>
              <a:t/>
            </a:r>
            <a:br>
              <a:rPr lang="ru-RU" altLang="ru-RU" sz="3400" smtClean="0"/>
            </a:br>
            <a:r>
              <a:rPr lang="ru-RU" altLang="ru-RU" sz="3400" smtClean="0"/>
              <a:t/>
            </a:r>
            <a:br>
              <a:rPr lang="ru-RU" altLang="ru-RU" sz="3400" smtClean="0"/>
            </a:br>
            <a:r>
              <a:rPr lang="ru-RU" altLang="ru-RU" sz="3400" smtClean="0"/>
              <a:t>Раздел 3   </a:t>
            </a:r>
            <a:r>
              <a:rPr lang="ru-RU" altLang="ru-RU" sz="3400" b="1" smtClean="0">
                <a:solidFill>
                  <a:srgbClr val="6600FF"/>
                </a:solidFill>
              </a:rPr>
              <a:t>Результаты   					педагогической					деятельности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2700000" scaled="1"/>
          </a:gradFill>
          <a:ln w="57150" cmpd="thinThick">
            <a:solidFill>
              <a:srgbClr val="66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Материалы с результатами освоения обучающимися образовательных программ и сформированности у них ключевых компетентностей по предмету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Сравнительный анализ деятельности педагога за 3 года на основании контрольных срезов знаний уч-ся и участия воспитанников  в школьных и окружных олимпиадах, конкурсах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Результаты промежуточной и итоговой аттестации уч-ся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Список выпускников, окончивших школу с золотой и серебряной медалью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Список уч-ся, поступивших в вузы( по профилю предмета)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98331F1-48E7-456B-8507-388A66C40567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133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D20E85DA-9BCC-470E-8060-D54AE5C5A33A}" type="slidenum">
              <a:rPr lang="ru-RU" sz="1200" smtClean="0"/>
              <a:pPr eaLnBrk="1" hangingPunct="1">
                <a:defRPr/>
              </a:pPr>
              <a:t>11</a:t>
            </a:fld>
            <a:endParaRPr lang="ru-RU" sz="12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4800"/>
            <a:ext cx="7891462" cy="1036638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chemeClr val="hlink"/>
                </a:solidFill>
              </a:rPr>
              <a:t>Динамика достижений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latin typeface="Times New Roman" pitchFamily="18" charset="0"/>
              </a:rPr>
              <a:t>Динамика учебных достижений обучающихся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smtClean="0">
                <a:latin typeface="Times New Roman" pitchFamily="18" charset="0"/>
              </a:rPr>
              <a:t>              за последние три года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u="sng" smtClean="0">
                <a:solidFill>
                  <a:srgbClr val="0033CC"/>
                </a:solidFill>
                <a:latin typeface="Times New Roman" pitchFamily="18" charset="0"/>
              </a:rPr>
              <a:t>№</a:t>
            </a:r>
            <a:r>
              <a:rPr lang="ru-RU" altLang="ru-RU" sz="1800" b="1" smtClean="0">
                <a:solidFill>
                  <a:srgbClr val="0033CC"/>
                </a:solidFill>
                <a:latin typeface="Times New Roman" pitchFamily="18" charset="0"/>
              </a:rPr>
              <a:t>     </a:t>
            </a:r>
            <a:r>
              <a:rPr lang="ru-RU" altLang="ru-RU" sz="1800" b="1" u="sng" smtClean="0">
                <a:solidFill>
                  <a:srgbClr val="0033CC"/>
                </a:solidFill>
                <a:latin typeface="Times New Roman" pitchFamily="18" charset="0"/>
              </a:rPr>
              <a:t>Направления педагогического анализа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ru-RU" altLang="ru-RU" sz="1800" b="1" u="sng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000" b="1" smtClean="0">
                <a:latin typeface="Times New Roman" pitchFamily="18" charset="0"/>
              </a:rPr>
              <a:t>Анализ результативности образовательного процесса в аспекте показа динамики учебных достижений обучающихся за последние три года ( Соответствие знаний, умений учащихся государственному образовательному стандарту, Качество обученности (количество детей, обучающихся по предмету на «4» и «5»). Соответствие полученного результата возможностям учащихся)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000" b="1" smtClean="0">
                <a:latin typeface="Times New Roman" pitchFamily="18" charset="0"/>
              </a:rPr>
              <a:t>Педагогический анализ участия детей в олимпиадах и конкурсах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000" b="1" smtClean="0">
                <a:latin typeface="Times New Roman" pitchFamily="18" charset="0"/>
              </a:rPr>
              <a:t>Анализ участия детей в научно-практических конференциях муниципального, регионального, российского уровней </a:t>
            </a:r>
          </a:p>
          <a:p>
            <a:pPr eaLnBrk="1" hangingPunct="1">
              <a:lnSpc>
                <a:spcPct val="80000"/>
              </a:lnSpc>
            </a:pPr>
            <a:endParaRPr lang="ru-RU" altLang="ru-RU" sz="21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000"/>
            </a:gs>
            <a:gs pos="100000">
              <a:schemeClr val="bg1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ru-RU" altLang="ru-RU" sz="3400" smtClean="0">
                <a:solidFill>
                  <a:srgbClr val="000000"/>
                </a:solidFill>
              </a:rPr>
              <a:t>Раздел 4 </a:t>
            </a:r>
            <a:br>
              <a:rPr lang="ru-RU" altLang="ru-RU" sz="3400" smtClean="0">
                <a:solidFill>
                  <a:srgbClr val="000000"/>
                </a:solidFill>
              </a:rPr>
            </a:br>
            <a:r>
              <a:rPr lang="ru-RU" altLang="ru-RU" sz="3400" b="1" smtClean="0">
                <a:solidFill>
                  <a:srgbClr val="003366"/>
                </a:solidFill>
              </a:rPr>
              <a:t>Научно-методическая 			деятельность</a:t>
            </a:r>
            <a:endParaRPr lang="ru-RU" altLang="ru-RU" smtClean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/>
              <a:t>	материалы, в которых обосновывается выбор аттестуемым образовательной программы и комплекта учебно-методической литературы;</a:t>
            </a:r>
          </a:p>
          <a:p>
            <a:pPr eaLnBrk="1" hangingPunct="1"/>
            <a:r>
              <a:rPr lang="ru-RU" altLang="ru-RU" sz="2000" smtClean="0"/>
              <a:t>	материалы, в которых обосновывается выбор аттестуемым используемых образовательных технологий;</a:t>
            </a:r>
          </a:p>
          <a:p>
            <a:pPr eaLnBrk="1" hangingPunct="1"/>
            <a:r>
              <a:rPr lang="ru-RU" altLang="ru-RU" sz="2000" smtClean="0"/>
              <a:t>	материалы, содержащие обоснование применения аттестуемым в своей практике тех или иных средств педагогической диагностики для оценки образовательных результатов;</a:t>
            </a:r>
          </a:p>
          <a:p>
            <a:pPr eaLnBrk="1" hangingPunct="1"/>
            <a:r>
              <a:rPr lang="ru-RU" altLang="ru-RU" sz="2000" smtClean="0"/>
              <a:t>	использование информационно-коммуникативных технологий в образовательном процессе, технологий обучения детей с проблемами развития и т.п.;</a:t>
            </a:r>
          </a:p>
        </p:txBody>
      </p:sp>
      <p:sp>
        <p:nvSpPr>
          <p:cNvPr id="14340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BF324D86-DFFC-473E-9DE4-37D78C40D7FF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1434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DA1C2DEB-198B-4127-9E78-F97A2DE1A367}" type="slidenum">
              <a:rPr lang="ru-RU" sz="1200" smtClean="0"/>
              <a:pPr eaLnBrk="1" hangingPunct="1">
                <a:defRPr/>
              </a:pPr>
              <a:t>12</a:t>
            </a:fld>
            <a:endParaRPr lang="ru-RU" sz="12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000"/>
            </a:gs>
            <a:gs pos="100000">
              <a:schemeClr val="bg1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ru-RU" altLang="ru-RU" sz="3400" smtClean="0">
                <a:solidFill>
                  <a:srgbClr val="000000"/>
                </a:solidFill>
              </a:rPr>
              <a:t>Раздел 4 </a:t>
            </a:r>
            <a:br>
              <a:rPr lang="ru-RU" altLang="ru-RU" sz="3400" smtClean="0">
                <a:solidFill>
                  <a:srgbClr val="000000"/>
                </a:solidFill>
              </a:rPr>
            </a:br>
            <a:r>
              <a:rPr lang="ru-RU" altLang="ru-RU" sz="3400" b="1" smtClean="0">
                <a:solidFill>
                  <a:srgbClr val="003366"/>
                </a:solidFill>
              </a:rPr>
              <a:t>Научно-методическая 			деятельность</a:t>
            </a:r>
            <a:endParaRPr lang="ru-RU" altLang="ru-RU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/>
              <a:t>	работа в методическом объединении, сотрудничество с окружным методическим центром,  ВУЗами и другими учреждениями;</a:t>
            </a:r>
          </a:p>
          <a:p>
            <a:pPr eaLnBrk="1" hangingPunct="1"/>
            <a:r>
              <a:rPr lang="ru-RU" altLang="ru-RU" sz="2000" smtClean="0"/>
              <a:t>	участие в профессиональных и творческих педагогических конкурсах;</a:t>
            </a:r>
          </a:p>
          <a:p>
            <a:pPr eaLnBrk="1" hangingPunct="1"/>
            <a:r>
              <a:rPr lang="ru-RU" altLang="ru-RU" sz="2000" smtClean="0"/>
              <a:t>	участие в методических и предметных неделях;</a:t>
            </a:r>
          </a:p>
          <a:p>
            <a:pPr eaLnBrk="1" hangingPunct="1"/>
            <a:r>
              <a:rPr lang="ru-RU" altLang="ru-RU" sz="2000" smtClean="0"/>
              <a:t>	организация и проведение семинаров, «круглых столов», мастер-классов и т.п.;</a:t>
            </a:r>
          </a:p>
          <a:p>
            <a:pPr eaLnBrk="1" hangingPunct="1"/>
            <a:r>
              <a:rPr lang="ru-RU" altLang="ru-RU" sz="2000" smtClean="0"/>
              <a:t>	проведение научных исследований;</a:t>
            </a:r>
          </a:p>
          <a:p>
            <a:pPr eaLnBrk="1" hangingPunct="1"/>
            <a:r>
              <a:rPr lang="ru-RU" altLang="ru-RU" sz="2000" smtClean="0"/>
              <a:t>	разработка авторских программ;</a:t>
            </a:r>
          </a:p>
          <a:p>
            <a:pPr eaLnBrk="1" hangingPunct="1"/>
            <a:r>
              <a:rPr lang="ru-RU" altLang="ru-RU" sz="2000" smtClean="0"/>
              <a:t>	написание рукописи кандидатской или  докторской диссертации;</a:t>
            </a:r>
          </a:p>
          <a:p>
            <a:pPr eaLnBrk="1" hangingPunct="1"/>
            <a:r>
              <a:rPr lang="ru-RU" altLang="ru-RU" sz="2000" smtClean="0"/>
              <a:t>	подготовка творческого отчета, реферата, доклада</a:t>
            </a:r>
            <a:endParaRPr lang="ru-RU" altLang="ru-RU" smtClean="0"/>
          </a:p>
        </p:txBody>
      </p:sp>
      <p:sp>
        <p:nvSpPr>
          <p:cNvPr id="1536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1BC4630F-E68C-4EBC-B1A2-90676AA0B865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1536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146B6DE8-96D5-4086-AD14-533B424AB934}" type="slidenum">
              <a:rPr lang="ru-RU" sz="1200" smtClean="0"/>
              <a:pPr eaLnBrk="1" hangingPunct="1">
                <a:defRPr/>
              </a:pPr>
              <a:t>13</a:t>
            </a:fld>
            <a:endParaRPr lang="ru-RU" sz="12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977381FE-944E-4B09-AE51-FA149905E72C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9E9B27B8-9C3F-4DF7-8ABC-55A2C799D6AA}" type="slidenum">
              <a:rPr lang="ru-RU" sz="1200" smtClean="0"/>
              <a:pPr eaLnBrk="1" hangingPunct="1">
                <a:defRPr/>
              </a:pPr>
              <a:t>14</a:t>
            </a:fld>
            <a:endParaRPr lang="ru-RU" sz="12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ru-RU" altLang="ru-RU" sz="3400" smtClean="0"/>
              <a:t/>
            </a:r>
            <a:br>
              <a:rPr lang="ru-RU" altLang="ru-RU" sz="3400" smtClean="0"/>
            </a:br>
            <a:r>
              <a:rPr lang="ru-RU" altLang="ru-RU" sz="3400" smtClean="0"/>
              <a:t>Раздел 5 </a:t>
            </a:r>
            <a:br>
              <a:rPr lang="ru-RU" altLang="ru-RU" sz="3400" smtClean="0"/>
            </a:br>
            <a:r>
              <a:rPr lang="ru-RU" altLang="ru-RU" sz="3400" smtClean="0"/>
              <a:t>              </a:t>
            </a:r>
            <a:r>
              <a:rPr lang="ru-RU" altLang="ru-RU" sz="3400" b="1" smtClean="0">
                <a:solidFill>
                  <a:schemeClr val="folHlink"/>
                </a:solidFill>
              </a:rPr>
              <a:t>Внеурочная  							деятельность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844675"/>
            <a:ext cx="7127875" cy="4176713"/>
          </a:xfrm>
          <a:ln w="57150" cmpd="thinThick">
            <a:solidFill>
              <a:srgbClr val="66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000" b="1" smtClean="0"/>
              <a:t>Программа кружка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smtClean="0"/>
              <a:t>     факультатива, элективного курса (самое главное)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/>
              <a:t>Перечень интересных творческих работ учащихся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/>
              <a:t>Список основных проведенных внеклассных мероприятий (с фотографиями)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/>
              <a:t>Сценарий оригинального мероприятия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/>
              <a:t> Победители олимпиад, конкурсов, соревнований, интеллектуального марафона ( за три года)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A6FBB478-6050-41A4-AAAD-FDDC1CFB4267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174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92C68617-C5E9-42D9-A11B-366F87C26D5F}" type="slidenum">
              <a:rPr lang="ru-RU" sz="1200" smtClean="0"/>
              <a:pPr eaLnBrk="1" hangingPunct="1">
                <a:defRPr/>
              </a:pPr>
              <a:t>15</a:t>
            </a:fld>
            <a:endParaRPr lang="ru-RU" sz="1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4800"/>
            <a:ext cx="7891462" cy="892175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996600"/>
                </a:solidFill>
              </a:rPr>
              <a:t>Внеурочная деятельность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600" smtClean="0"/>
              <a:t>Результат внеурочной деятельности по преподаваемым предметам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 u="sng" smtClean="0">
                <a:solidFill>
                  <a:srgbClr val="FF6600"/>
                </a:solidFill>
              </a:rPr>
              <a:t>№            Направления описания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 smtClean="0"/>
              <a:t>1 </a:t>
            </a:r>
            <a:r>
              <a:rPr lang="ru-RU" altLang="ru-RU" sz="2600" b="1" smtClean="0"/>
              <a:t>Описание системы внеурочной деятельности по предмету (показ ее компонентов, содержания, используемых технологий)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600" b="1" smtClean="0"/>
              <a:t>2 Описание результативности системы внеурочной деятельности по предмету в аспектах личных достижений учителя, личных достижений учащихся. </a:t>
            </a:r>
          </a:p>
          <a:p>
            <a:pPr eaLnBrk="1" hangingPunct="1">
              <a:lnSpc>
                <a:spcPct val="80000"/>
              </a:lnSpc>
            </a:pPr>
            <a:endParaRPr lang="ru-RU" altLang="ru-RU" sz="26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8C8B39FA-972D-4017-917D-15D71946D5E9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1843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C0C2FFD-B5EE-4F6F-817B-ADF5E040EFD8}" type="slidenum">
              <a:rPr lang="ru-RU" sz="1200" smtClean="0"/>
              <a:pPr eaLnBrk="1" hangingPunct="1">
                <a:defRPr/>
              </a:pPr>
              <a:t>16</a:t>
            </a:fld>
            <a:endParaRPr lang="ru-RU" sz="12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4800"/>
            <a:ext cx="7891462" cy="963613"/>
          </a:xfrm>
        </p:spPr>
        <p:txBody>
          <a:bodyPr/>
          <a:lstStyle/>
          <a:p>
            <a:pPr algn="ctr" eaLnBrk="1" hangingPunct="1"/>
            <a:r>
              <a:rPr lang="ru-RU" altLang="ru-RU" b="1" smtClean="0"/>
              <a:t>Классное  руководство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027988" cy="439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latin typeface="Times New Roman" pitchFamily="18" charset="0"/>
              </a:rPr>
              <a:t>Результаты деятельности учителя в качестве классного руководителя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u="sng" smtClean="0">
                <a:latin typeface="Times New Roman" pitchFamily="18" charset="0"/>
              </a:rPr>
              <a:t>№ Направление педагогического анализа</a:t>
            </a:r>
            <a:r>
              <a:rPr lang="ru-RU" altLang="ru-RU" sz="2400" b="1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ru-RU" altLang="ru-RU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400" b="1" smtClean="0">
                <a:latin typeface="Times New Roman" pitchFamily="18" charset="0"/>
              </a:rPr>
              <a:t>Описание системы воспитательной работы в классе, ее влияния на развитие воспитательного пространства школы.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400" b="1" smtClean="0">
                <a:latin typeface="Times New Roman" pitchFamily="18" charset="0"/>
              </a:rPr>
              <a:t>Анализ результативности деятельности классного руководителя в аспектах: </a:t>
            </a:r>
            <a:br>
              <a:rPr lang="ru-RU" altLang="ru-RU" sz="2400" b="1" smtClean="0">
                <a:latin typeface="Times New Roman" pitchFamily="18" charset="0"/>
              </a:rPr>
            </a:br>
            <a:r>
              <a:rPr lang="ru-RU" altLang="ru-RU" sz="2400" b="1" smtClean="0">
                <a:latin typeface="Times New Roman" pitchFamily="18" charset="0"/>
              </a:rPr>
              <a:t>динамика уровня воспитанности, </a:t>
            </a:r>
            <a:br>
              <a:rPr lang="ru-RU" altLang="ru-RU" sz="2400" b="1" smtClean="0">
                <a:latin typeface="Times New Roman" pitchFamily="18" charset="0"/>
              </a:rPr>
            </a:br>
            <a:r>
              <a:rPr lang="ru-RU" altLang="ru-RU" sz="2400" b="1" smtClean="0">
                <a:latin typeface="Times New Roman" pitchFamily="18" charset="0"/>
              </a:rPr>
              <a:t>коммуникативной компетентности учащихся; </a:t>
            </a:r>
            <a:br>
              <a:rPr lang="ru-RU" altLang="ru-RU" sz="2400" b="1" smtClean="0">
                <a:latin typeface="Times New Roman" pitchFamily="18" charset="0"/>
              </a:rPr>
            </a:br>
            <a:r>
              <a:rPr lang="ru-RU" altLang="ru-RU" sz="2400" b="1" smtClean="0">
                <a:latin typeface="Times New Roman" pitchFamily="18" charset="0"/>
              </a:rPr>
              <a:t>участия детского коллектива в реализации социально – значимых инициатив.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400" b="1" smtClean="0">
                <a:latin typeface="Times New Roman" pitchFamily="18" charset="0"/>
              </a:rPr>
              <a:t>3.    Показ конструктивного сотрудничества: педагогического, родительского и ученического сообщества  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 b="1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02C81A4-0236-4F11-8E94-6E0BB0D19EB8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1945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6909E3F3-CB36-479C-A343-3AF2BC041D72}" type="slidenum">
              <a:rPr lang="ru-RU" sz="1200" smtClean="0"/>
              <a:pPr eaLnBrk="1" hangingPunct="1">
                <a:defRPr/>
              </a:pPr>
              <a:t>17</a:t>
            </a:fld>
            <a:endParaRPr lang="ru-RU" sz="120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ru-RU" altLang="ru-RU" sz="3400" smtClean="0"/>
              <a:t>Раздел 6      </a:t>
            </a:r>
            <a:r>
              <a:rPr lang="ru-RU" altLang="ru-RU" sz="3400" b="1" smtClean="0">
                <a:solidFill>
                  <a:schemeClr val="folHlink"/>
                </a:solidFill>
              </a:rPr>
              <a:t>Учебно –    					материальная база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844675"/>
            <a:ext cx="6840537" cy="3527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	список словарей и другой справочной литературы по предмету;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	список наглядных пособий;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	наличие технических средств обучения;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	наличие компьютера и компьютерных средств обучения (программы виртуального эксперимента, контроля знаний, мультимедийные электронные учебники и т.п.);аудио и видеопособия;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наличие дидактического материала, сборников задач, упражнений, примеров рефератов и сочинений и т.п.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	измерители качества обученности учащихся;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DEAF7"/>
            </a:gs>
            <a:gs pos="50000">
              <a:srgbClr val="ECFCFE"/>
            </a:gs>
            <a:gs pos="100000">
              <a:srgbClr val="6DEA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281EDD94-71A3-45D5-8ED6-E875FE8BF772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2048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F4D7C7A5-5D42-4A6C-91BF-69595D4CF3ED}" type="slidenum">
              <a:rPr lang="ru-RU" sz="1200" smtClean="0"/>
              <a:pPr eaLnBrk="1" hangingPunct="1">
                <a:defRPr/>
              </a:pPr>
              <a:t>18</a:t>
            </a:fld>
            <a:endParaRPr lang="ru-RU" sz="120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  <a:ln w="38100"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3400" smtClean="0">
                <a:solidFill>
                  <a:schemeClr val="accent2"/>
                </a:solidFill>
              </a:rPr>
              <a:t>     </a:t>
            </a:r>
            <a:r>
              <a:rPr lang="ru-RU" altLang="ru-RU" sz="3400" b="1" smtClean="0">
                <a:solidFill>
                  <a:schemeClr val="accent2"/>
                </a:solidFill>
              </a:rPr>
              <a:t>Показатели </a:t>
            </a:r>
            <a:r>
              <a:rPr lang="ru-RU" altLang="ru-RU" sz="3200" b="1" smtClean="0">
                <a:solidFill>
                  <a:schemeClr val="accent2"/>
                </a:solidFill>
              </a:rPr>
              <a:t>   качества 		презентации	портфолио</a:t>
            </a:r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16113"/>
            <a:ext cx="3789363" cy="4033837"/>
          </a:xfrm>
          <a:ln w="57150">
            <a:solidFill>
              <a:srgbClr val="6DEAF7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000" smtClean="0"/>
              <a:t>Соответствие содержания презентации содержанию портфолио;</a:t>
            </a:r>
          </a:p>
          <a:p>
            <a:pPr eaLnBrk="1" hangingPunct="1"/>
            <a:r>
              <a:rPr lang="ru-RU" altLang="ru-RU" sz="2000" smtClean="0"/>
              <a:t>Выделение основных результатов деятельности педагога;</a:t>
            </a:r>
          </a:p>
          <a:p>
            <a:pPr eaLnBrk="1" hangingPunct="1"/>
            <a:r>
              <a:rPr lang="ru-RU" altLang="ru-RU" sz="2000" smtClean="0"/>
              <a:t>Качество изложения материала.</a:t>
            </a:r>
          </a:p>
        </p:txBody>
      </p:sp>
      <p:pic>
        <p:nvPicPr>
          <p:cNvPr id="20486" name="Picture 6" descr="перо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060575"/>
            <a:ext cx="3600450" cy="32258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4131617A-C0C1-4638-B145-F5FD010D81A2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409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040CDDB-791C-41FB-A480-2F90685158FD}" type="slidenum">
              <a:rPr lang="ru-RU" sz="1200" smtClean="0"/>
              <a:pPr eaLnBrk="1" hangingPunct="1">
                <a:defRPr/>
              </a:pPr>
              <a:t>2</a:t>
            </a:fld>
            <a:endParaRPr lang="ru-RU" sz="12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accent2"/>
                </a:solidFill>
              </a:rPr>
              <a:t>Портфолио в переводе с итальянского означает «папка с документами», «папка специалиста».</a:t>
            </a:r>
            <a:endParaRPr lang="ru-RU" altLang="ru-RU" sz="240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9900CC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chemeClr val="accent2"/>
                </a:solidFill>
              </a:rPr>
              <a:t>Портфолио педагога</a:t>
            </a:r>
            <a:r>
              <a:rPr lang="ru-RU" altLang="ru-RU" sz="2400" b="1" smtClean="0">
                <a:solidFill>
                  <a:srgbClr val="6600FF"/>
                </a:solidFill>
              </a:rPr>
              <a:t>-</a:t>
            </a:r>
            <a:r>
              <a:rPr lang="ru-RU" altLang="ru-RU" sz="2400" smtClean="0">
                <a:solidFill>
                  <a:srgbClr val="6600FF"/>
                </a:solidFill>
              </a:rPr>
              <a:t>это набор материалов, демонстрирующий умение учителя решать задачи своей профессиональной деятельности, выбирать стратегию и тактику профессионального поведения и предназначенный для оценки уровня профессионализма работника.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9C806AA5-2071-4958-A37E-65CE17837062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51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D30FECAC-4562-419B-8224-B47BB899863E}" type="slidenum">
              <a:rPr lang="ru-RU" sz="1200" smtClean="0"/>
              <a:pPr eaLnBrk="1" hangingPunct="1">
                <a:defRPr/>
              </a:pPr>
              <a:t>3</a:t>
            </a:fld>
            <a:endParaRPr lang="ru-RU" sz="12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60066"/>
                </a:solidFill>
              </a:rPr>
              <a:t>РОЛЬ    ПОРТФОЛИО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349500"/>
            <a:ext cx="8108950" cy="3670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b="1" smtClean="0"/>
              <a:t>    Он предназначен для того, чтобы</a:t>
            </a:r>
            <a:r>
              <a:rPr lang="ru-RU" altLang="ru-RU" sz="2400" smtClean="0"/>
              <a:t> </a:t>
            </a:r>
            <a:r>
              <a:rPr lang="ru-RU" altLang="ru-RU" sz="2400" b="1" smtClean="0">
                <a:solidFill>
                  <a:srgbClr val="660033"/>
                </a:solidFill>
              </a:rPr>
              <a:t>систематизировать опыт</a:t>
            </a:r>
            <a:r>
              <a:rPr lang="ru-RU" altLang="ru-RU" sz="2400" b="1" smtClean="0"/>
              <a:t>, накапливаемый педагогом, его знания, </a:t>
            </a:r>
            <a:r>
              <a:rPr lang="ru-RU" altLang="ru-RU" sz="2400" b="1" smtClean="0">
                <a:solidFill>
                  <a:srgbClr val="660033"/>
                </a:solidFill>
              </a:rPr>
              <a:t>четче определить направления его развития</a:t>
            </a:r>
            <a:r>
              <a:rPr lang="ru-RU" altLang="ru-RU" sz="2400" b="1" smtClean="0"/>
              <a:t>, оценить творческий и профессиональный рост педагогического работника, а также </a:t>
            </a:r>
            <a:r>
              <a:rPr lang="ru-RU" altLang="ru-RU" sz="2400" b="1" smtClean="0">
                <a:solidFill>
                  <a:srgbClr val="660033"/>
                </a:solidFill>
              </a:rPr>
              <a:t>сделать более объективной оценку</a:t>
            </a:r>
            <a:r>
              <a:rPr lang="ru-RU" altLang="ru-RU" sz="2400" b="1" smtClean="0"/>
              <a:t> его профессионального уровня.</a:t>
            </a:r>
          </a:p>
          <a:p>
            <a:pPr eaLnBrk="1" hangingPunct="1"/>
            <a:endParaRPr lang="ru-RU" altLang="ru-RU" sz="2600" smtClean="0"/>
          </a:p>
        </p:txBody>
      </p:sp>
      <p:pic>
        <p:nvPicPr>
          <p:cNvPr id="5126" name="Picture 4" descr="p310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6561">
            <a:off x="6588125" y="333375"/>
            <a:ext cx="2303463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11188" y="765175"/>
            <a:ext cx="8001000" cy="1216025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Цель портфолио- </a:t>
            </a:r>
            <a:r>
              <a:rPr lang="ru-RU" altLang="ru-RU" sz="2400" smtClean="0"/>
              <a:t>оценивание работы педагога по теме самобразования, характера его деятельности, отслеживание творческого и профессионального роста, способствование формированию навыков рефлексии.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2060575"/>
            <a:ext cx="8001000" cy="4267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Задачи портфолио: </a:t>
            </a:r>
          </a:p>
          <a:p>
            <a:pPr eaLnBrk="1" hangingPunct="1">
              <a:defRPr/>
            </a:pPr>
            <a:r>
              <a:rPr lang="ru-RU" sz="2400" dirty="0" smtClean="0"/>
              <a:t>Поддерживать высокий уровень мотивации;</a:t>
            </a:r>
          </a:p>
          <a:p>
            <a:pPr eaLnBrk="1" hangingPunct="1">
              <a:defRPr/>
            </a:pPr>
            <a:r>
              <a:rPr lang="ru-RU" sz="2400" dirty="0" smtClean="0"/>
              <a:t>Поощрять активность и самостоятельность;</a:t>
            </a:r>
          </a:p>
          <a:p>
            <a:pPr eaLnBrk="1" hangingPunct="1">
              <a:defRPr/>
            </a:pPr>
            <a:r>
              <a:rPr lang="ru-RU" sz="2400" dirty="0" smtClean="0"/>
              <a:t>Расширять возможности обучения и самообучения;</a:t>
            </a:r>
          </a:p>
          <a:p>
            <a:pPr eaLnBrk="1" hangingPunct="1">
              <a:defRPr/>
            </a:pPr>
            <a:r>
              <a:rPr lang="ru-RU" sz="2400" dirty="0" smtClean="0"/>
              <a:t>Развивать навыки рефлексивной и оценочной деятельности и т.д.</a:t>
            </a:r>
          </a:p>
        </p:txBody>
      </p:sp>
      <p:sp>
        <p:nvSpPr>
          <p:cNvPr id="6148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014A320B-ABAA-49C5-9DBD-68FE3950FFDD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614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03E8C997-ABBF-4A01-BA68-A306B61E3DFC}" type="slidenum">
              <a:rPr lang="ru-RU" sz="1200" smtClean="0"/>
              <a:pPr eaLnBrk="1" hangingPunct="1">
                <a:defRPr/>
              </a:pPr>
              <a:t>4</a:t>
            </a:fld>
            <a:endParaRPr lang="ru-RU" sz="12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89A873B9-F055-4C6F-9357-E8B7E51F6E07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717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DC097A77-F470-45E3-9773-9C9522D019B8}" type="slidenum">
              <a:rPr lang="ru-RU" sz="1200" smtClean="0"/>
              <a:pPr eaLnBrk="1" hangingPunct="1">
                <a:defRPr/>
              </a:pPr>
              <a:t>5</a:t>
            </a:fld>
            <a:endParaRPr lang="ru-RU" sz="12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400" smtClean="0">
                <a:solidFill>
                  <a:schemeClr val="accent2"/>
                </a:solidFill>
              </a:rPr>
              <a:t>Портфолио</a:t>
            </a:r>
            <a:r>
              <a:rPr lang="ru-RU" altLang="ru-RU" sz="3400" smtClean="0"/>
              <a:t> </a:t>
            </a:r>
            <a:r>
              <a:rPr lang="ru-RU" altLang="ru-RU" sz="2800" smtClean="0"/>
              <a:t>как альтернативная форма оценки профессионализма учителя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52600"/>
            <a:ext cx="3924300" cy="4340225"/>
          </a:xfrm>
          <a:ln w="57150" cmpd="thinThick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marL="495300" indent="-495300" eaLnBrk="1" hangingPunct="1">
              <a:lnSpc>
                <a:spcPct val="80000"/>
              </a:lnSpc>
            </a:pPr>
            <a:r>
              <a:rPr lang="ru-RU" altLang="ru-RU" sz="2000" b="1" u="sng" smtClean="0"/>
              <a:t>Разделы портфолио для аттестации: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000" smtClean="0"/>
              <a:t>Введение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000" smtClean="0"/>
              <a:t>Общие сведения об учителе. Официальные документы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000" smtClean="0"/>
              <a:t>Результаты педагогической деятельности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000" smtClean="0"/>
              <a:t>Научно-методическая деятельность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000" smtClean="0"/>
              <a:t>Внеурочная деятельность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000" smtClean="0"/>
              <a:t>Учебно-материальная база</a:t>
            </a:r>
          </a:p>
        </p:txBody>
      </p:sp>
      <p:pic>
        <p:nvPicPr>
          <p:cNvPr id="7174" name="Picture 8" descr="стол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205038"/>
            <a:ext cx="4033837" cy="3121025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6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998538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/>
              <a:t>Требования к оформлению портфолио</a:t>
            </a:r>
          </a:p>
        </p:txBody>
      </p:sp>
      <p:sp>
        <p:nvSpPr>
          <p:cNvPr id="8195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95288" y="2924175"/>
            <a:ext cx="8207375" cy="23209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q"/>
            </a:pPr>
            <a:r>
              <a:rPr lang="ru-RU" altLang="ru-RU" sz="2400" smtClean="0"/>
              <a:t>Системность и регулярность самоманиторинга;</a:t>
            </a:r>
          </a:p>
          <a:p>
            <a:pPr marL="457200" indent="-457200" eaLnBrk="1" hangingPunct="1">
              <a:buFont typeface="Wingdings" pitchFamily="2" charset="2"/>
              <a:buChar char="q"/>
            </a:pPr>
            <a:r>
              <a:rPr lang="ru-RU" altLang="ru-RU" sz="2400" smtClean="0"/>
              <a:t>Структуризация материалов, логичность и лаконичность всех письменных пояснений;</a:t>
            </a:r>
          </a:p>
          <a:p>
            <a:pPr marL="457200" indent="-457200" eaLnBrk="1" hangingPunct="1">
              <a:buFont typeface="Wingdings" pitchFamily="2" charset="2"/>
              <a:buChar char="q"/>
            </a:pPr>
            <a:r>
              <a:rPr lang="ru-RU" altLang="ru-RU" sz="2400" smtClean="0"/>
              <a:t>Аккуратность и эстетичность оформления;</a:t>
            </a:r>
          </a:p>
          <a:p>
            <a:pPr marL="457200" indent="-457200" eaLnBrk="1" hangingPunct="1">
              <a:buFont typeface="Wingdings" pitchFamily="2" charset="2"/>
              <a:buChar char="q"/>
            </a:pPr>
            <a:r>
              <a:rPr lang="ru-RU" altLang="ru-RU" sz="2400" smtClean="0"/>
              <a:t>Целостность, тематическая завершенность представленных материалов. </a:t>
            </a:r>
          </a:p>
          <a:p>
            <a:pPr marL="457200" indent="-457200" eaLnBrk="1" hangingPunct="1">
              <a:buFont typeface="Wingdings" pitchFamily="2" charset="2"/>
              <a:buChar char="q"/>
            </a:pPr>
            <a:endParaRPr lang="ru-RU" altLang="ru-RU" smtClean="0"/>
          </a:p>
        </p:txBody>
      </p:sp>
      <p:sp>
        <p:nvSpPr>
          <p:cNvPr id="8196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644582A4-C6B2-40AE-BEDF-35D73163FFB0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819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E91DF2B8-0076-4BF7-9C39-8AB89E30E046}" type="slidenum">
              <a:rPr lang="ru-RU" sz="1200" smtClean="0"/>
              <a:pPr eaLnBrk="1" hangingPunct="1">
                <a:defRPr/>
              </a:pPr>
              <a:t>6</a:t>
            </a:fld>
            <a:endParaRPr lang="ru-RU" sz="12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C000"/>
            </a:gs>
            <a:gs pos="100000">
              <a:srgbClr val="FFFFF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5945F8E2-E2AD-4F15-8592-21EEF2059337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7A4338D8-5496-4F25-83F3-2C773B4FF1BA}" type="slidenum">
              <a:rPr lang="ru-RU" sz="1200" smtClean="0"/>
              <a:pPr eaLnBrk="1" hangingPunct="1">
                <a:defRPr/>
              </a:pPr>
              <a:t>7</a:t>
            </a:fld>
            <a:endParaRPr lang="ru-RU" sz="12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7858125" cy="720725"/>
          </a:xfrm>
          <a:solidFill>
            <a:srgbClr val="FFC000"/>
          </a:solidFill>
        </p:spPr>
        <p:txBody>
          <a:bodyPr/>
          <a:lstStyle/>
          <a:p>
            <a:pPr indent="-1079500" eaLnBrk="1" hangingPunct="1"/>
            <a:r>
              <a:rPr lang="ru-RU" altLang="ru-RU" sz="3400" smtClean="0"/>
              <a:t>   Раздел 1</a:t>
            </a:r>
            <a:br>
              <a:rPr lang="ru-RU" altLang="ru-RU" sz="3400" smtClean="0"/>
            </a:br>
            <a:r>
              <a:rPr lang="ru-RU" altLang="ru-RU" sz="3400" smtClean="0"/>
              <a:t> </a:t>
            </a:r>
            <a:r>
              <a:rPr lang="ru-RU" altLang="ru-RU" sz="3200" b="1" smtClean="0">
                <a:solidFill>
                  <a:srgbClr val="7030A0"/>
                </a:solidFill>
              </a:rPr>
              <a:t>Рекомендации по разделу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611188" y="1624013"/>
            <a:ext cx="7991475" cy="4606925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2857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ru-RU" altLang="ru-RU" sz="1800" b="1"/>
              <a:t>Все материалы, которые вошли в портфолио, 	должны найти отражение во </a:t>
            </a:r>
            <a:r>
              <a:rPr lang="ru-RU" altLang="ru-RU" sz="2400" b="1">
                <a:solidFill>
                  <a:schemeClr val="accent2"/>
                </a:solidFill>
              </a:rPr>
              <a:t>введении   </a:t>
            </a:r>
            <a:r>
              <a:rPr lang="ru-RU" altLang="ru-RU" sz="1800" b="1">
                <a:solidFill>
                  <a:schemeClr val="accent2"/>
                </a:solidFill>
              </a:rPr>
              <a:t> 		(пояснительной записке</a:t>
            </a:r>
            <a:r>
              <a:rPr lang="ru-RU" altLang="ru-RU" sz="1800" b="1"/>
              <a:t>).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ru-RU" altLang="ru-RU" sz="1800" b="1"/>
              <a:t> Во введении (пояснительной записке) необходимо пояснить, какие материалы включены в портфолио, и обосновать, что именно эти материалы являются свидетельствами профессионализма аттестуемого. При этом важно, чтобы обоснование выстраивалось относительно требований к заявленной педагогом квалификационной категории.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ru-RU" altLang="ru-RU" sz="1800" b="1"/>
              <a:t>Помещение в портфолио не обоснованных педагогом материалов снижает ценность свидетельств профессионализма аттестуемого               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ru-RU" altLang="ru-RU" sz="1800" b="1"/>
              <a:t>Объем введения (пояснительной записки) - не менее 3 и не более 6 страниц,</a:t>
            </a:r>
            <a:r>
              <a:rPr lang="ru-RU" altLang="ru-RU" b="1"/>
              <a:t> (</a:t>
            </a:r>
            <a:r>
              <a:rPr lang="ru-RU" altLang="ru-RU" sz="1800" b="1"/>
              <a:t>шрифт </a:t>
            </a:r>
            <a:r>
              <a:rPr lang="en-US" altLang="ru-RU" sz="1800" b="1"/>
              <a:t>Times New Roman</a:t>
            </a:r>
            <a:r>
              <a:rPr lang="ru-RU" altLang="ru-RU" sz="1800" b="1"/>
              <a:t>, кегль 12, междустрочный интервал полуторный).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00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353425" cy="1628775"/>
          </a:xfrm>
          <a:solidFill>
            <a:srgbClr val="FFCC00"/>
          </a:solidFill>
          <a:ln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3200" smtClean="0"/>
              <a:t>Раздел 2</a:t>
            </a:r>
            <a:r>
              <a:rPr lang="ru-RU" altLang="ru-RU" sz="3400" smtClean="0"/>
              <a:t> </a:t>
            </a:r>
            <a:br>
              <a:rPr lang="ru-RU" altLang="ru-RU" sz="3400" smtClean="0"/>
            </a:br>
            <a:r>
              <a:rPr lang="ru-RU" altLang="ru-RU" sz="3400" smtClean="0"/>
              <a:t>      </a:t>
            </a:r>
            <a:r>
              <a:rPr lang="ru-RU" altLang="ru-RU" sz="3200" b="1" smtClean="0">
                <a:solidFill>
                  <a:srgbClr val="6600FF"/>
                </a:solidFill>
              </a:rPr>
              <a:t>Общие сведения о педагоге.     	Официальные документы.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52600"/>
            <a:ext cx="7596188" cy="4700588"/>
          </a:xfrm>
          <a:ln w="57150">
            <a:solidFill>
              <a:srgbClr val="66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altLang="ru-RU" sz="2800" smtClean="0"/>
              <a:t>Личные данные (титульный лист)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altLang="ru-RU" sz="2800" smtClean="0"/>
              <a:t>Копия диплома об образовании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altLang="ru-RU" sz="2800" smtClean="0"/>
              <a:t>Копия удостоверения о повышении квалификации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altLang="ru-RU" sz="2800" smtClean="0"/>
              <a:t>Копии документов, подтверждающих наличие ученых и почетных званий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altLang="ru-RU" sz="2800" smtClean="0"/>
              <a:t>Копии дипломов и грамот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altLang="ru-RU" sz="2800" smtClean="0"/>
              <a:t>    </a:t>
            </a:r>
            <a:r>
              <a:rPr lang="ru-RU" altLang="ru-RU" smtClean="0"/>
              <a:t>(</a:t>
            </a:r>
            <a:r>
              <a:rPr lang="ru-RU" altLang="ru-RU" sz="2000" smtClean="0"/>
              <a:t>за межаттестационный период </a:t>
            </a:r>
            <a:r>
              <a:rPr lang="ru-RU" altLang="ru-RU" sz="280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7976BE83-E1BD-4687-A052-BD6DBF17EF8A}" type="datetime1">
              <a:rPr lang="ru-RU" sz="1200" smtClean="0"/>
              <a:pPr eaLnBrk="1" hangingPunct="1">
                <a:defRPr/>
              </a:pPr>
              <a:t>27.01.2016</a:t>
            </a:fld>
            <a:endParaRPr lang="ru-RU" sz="1200" smtClean="0"/>
          </a:p>
        </p:txBody>
      </p:sp>
      <p:sp>
        <p:nvSpPr>
          <p:cNvPr id="1126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B494DC98-A94C-4630-A6F9-C5778258565B}" type="slidenum">
              <a:rPr lang="ru-RU" sz="1200" smtClean="0"/>
              <a:pPr eaLnBrk="1" hangingPunct="1">
                <a:defRPr/>
              </a:pPr>
              <a:t>9</a:t>
            </a:fld>
            <a:endParaRPr lang="ru-RU" sz="12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04800"/>
            <a:ext cx="7604125" cy="1036638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>
                <a:solidFill>
                  <a:srgbClr val="993366"/>
                </a:solidFill>
              </a:rPr>
              <a:t>Титульный лист</a:t>
            </a:r>
            <a:endParaRPr lang="ru-RU" altLang="ru-RU" b="1" smtClean="0">
              <a:solidFill>
                <a:schemeClr val="accent2"/>
              </a:solidFill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latin typeface="Times New Roman" pitchFamily="18" charset="0"/>
              </a:rPr>
              <a:t>фамилия, имя, отчество учителя,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solidFill>
                  <a:srgbClr val="660066"/>
                </a:solidFill>
                <a:latin typeface="Times New Roman" pitchFamily="18" charset="0"/>
              </a:rPr>
              <a:t>полное название образовательного учреждения, в котором работает учитель, преподаваемый предмет,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latin typeface="Times New Roman" pitchFamily="18" charset="0"/>
              </a:rPr>
              <a:t>название ВУЗа, оконченного учителем;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latin typeface="Times New Roman" pitchFamily="18" charset="0"/>
              </a:rPr>
              <a:t>стаж работы в данном образовательном учреждении;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solidFill>
                  <a:srgbClr val="660066"/>
                </a:solidFill>
                <a:latin typeface="Times New Roman" pitchFamily="18" charset="0"/>
              </a:rPr>
              <a:t>имеющиеся награды; квалификационная категория;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latin typeface="Times New Roman" pitchFamily="18" charset="0"/>
              </a:rPr>
              <a:t>указание классов, в которых работает учитель; классное руководство;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solidFill>
                  <a:srgbClr val="660066"/>
                </a:solidFill>
                <a:latin typeface="Times New Roman" pitchFamily="18" charset="0"/>
              </a:rPr>
              <a:t>указание периода за который представлены документы и материалы;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latin typeface="Times New Roman" pitchFamily="18" charset="0"/>
              </a:rPr>
              <a:t>личная подпись учителя.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latin typeface="Times New Roman" pitchFamily="18" charset="0"/>
              </a:rPr>
              <a:t>в правом верхнем углу титульного листа помещается фотография произвольных размеров и характера 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569</TotalTime>
  <Words>662</Words>
  <Application>Microsoft Office PowerPoint</Application>
  <PresentationFormat>Экран (4:3)</PresentationFormat>
  <Paragraphs>138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Verdana</vt:lpstr>
      <vt:lpstr>Arial</vt:lpstr>
      <vt:lpstr>Wingdings</vt:lpstr>
      <vt:lpstr>Times New Roman</vt:lpstr>
      <vt:lpstr>Профиль</vt:lpstr>
      <vt:lpstr>ПОРТФОЛИО ПЕДАГОГА  как форма предъявления результатов практической деятельности за межаттестационный период            </vt:lpstr>
      <vt:lpstr>Портфолио в переводе с итальянского означает «папка с документами», «папка специалиста».</vt:lpstr>
      <vt:lpstr>РОЛЬ    ПОРТФОЛИО</vt:lpstr>
      <vt:lpstr>Цель портфолио- оценивание работы педагога по теме самобразования, характера его деятельности, отслеживание творческого и профессионального роста, способствование формированию навыков рефлексии.</vt:lpstr>
      <vt:lpstr>Портфолио как альтернативная форма оценки профессионализма учителя</vt:lpstr>
      <vt:lpstr>Требования к оформлению портфолио</vt:lpstr>
      <vt:lpstr>   Раздел 1  Рекомендации по разделу</vt:lpstr>
      <vt:lpstr>Раздел 2        Общие сведения о педагоге.      Официальные документы.</vt:lpstr>
      <vt:lpstr>Титульный лист</vt:lpstr>
      <vt:lpstr>            Раздел 3   Результаты        педагогической     деятельности</vt:lpstr>
      <vt:lpstr>Динамика достижений</vt:lpstr>
      <vt:lpstr>Раздел 4  Научно-методическая    деятельность</vt:lpstr>
      <vt:lpstr>Раздел 4  Научно-методическая    деятельность</vt:lpstr>
      <vt:lpstr> Раздел 5                Внеурочная         деятельность</vt:lpstr>
      <vt:lpstr>Внеурочная деятельность</vt:lpstr>
      <vt:lpstr>Классное  руководство</vt:lpstr>
      <vt:lpstr>Раздел 6      Учебно –         материальная база</vt:lpstr>
      <vt:lpstr>     Показатели    качества   презентации портфолио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                     ПЕДАГОГА</dc:title>
  <dc:creator>витя</dc:creator>
  <cp:lastModifiedBy>НТФ ИРО</cp:lastModifiedBy>
  <cp:revision>38</cp:revision>
  <dcterms:created xsi:type="dcterms:W3CDTF">2005-09-28T06:45:16Z</dcterms:created>
  <dcterms:modified xsi:type="dcterms:W3CDTF">2016-01-27T09:17:57Z</dcterms:modified>
</cp:coreProperties>
</file>