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2" r:id="rId5"/>
    <p:sldId id="261" r:id="rId6"/>
    <p:sldId id="264" r:id="rId7"/>
    <p:sldId id="265" r:id="rId8"/>
    <p:sldId id="266" r:id="rId9"/>
    <p:sldId id="268" r:id="rId10"/>
    <p:sldId id="270" r:id="rId11"/>
    <p:sldId id="269" r:id="rId12"/>
    <p:sldId id="267" r:id="rId13"/>
    <p:sldId id="260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F4DD-3CA6-4A07-AF93-9826C76BED08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3CEB0-26CF-4B79-AE97-CD22776532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468E2-121D-4ABD-B817-6840590B26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3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31BA87-D879-4DCE-964A-D38A1F80D1AC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037540-FAF4-46BD-B7DD-585E87E172E3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6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5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5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4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40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8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09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E5D56-9AD7-4DBE-AFCF-3782CD4487E2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F937-3D4F-481B-89EE-55F6228F36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7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6" t="11664" r="16020"/>
          <a:stretch/>
        </p:blipFill>
        <p:spPr>
          <a:xfrm>
            <a:off x="5414204" y="214290"/>
            <a:ext cx="3729796" cy="25003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35719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Солончук Татьяна Александровна</a:t>
            </a:r>
          </a:p>
          <a:p>
            <a:pPr algn="ctr"/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  <a:endParaRPr lang="ru-RU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44" y="2786058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smtClean="0">
                <a:latin typeface="Georgia" pitchFamily="18" charset="0"/>
              </a:rPr>
              <a:t>Образовательные конструкторы как современное средство обучения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Georgia" pitchFamily="18" charset="0"/>
              </a:rPr>
              <a:t>Применение конструкторов </a:t>
            </a:r>
            <a:r>
              <a:rPr lang="en-US" dirty="0" smtClean="0">
                <a:latin typeface="Georgia" pitchFamily="18" charset="0"/>
              </a:rPr>
              <a:t>LEGO Education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en-US" dirty="0" smtClean="0">
                <a:latin typeface="Georgia" pitchFamily="18" charset="0"/>
              </a:rPr>
              <a:t>HUNA</a:t>
            </a:r>
            <a:r>
              <a:rPr lang="en-US" dirty="0">
                <a:latin typeface="Georgia" pitchFamily="18" charset="0"/>
              </a:rPr>
              <a:t>, «</a:t>
            </a:r>
            <a:r>
              <a:rPr lang="ru-RU" dirty="0">
                <a:latin typeface="Georgia" pitchFamily="18" charset="0"/>
              </a:rPr>
              <a:t>Знаток</a:t>
            </a:r>
            <a:r>
              <a:rPr lang="ru-RU" dirty="0" smtClean="0">
                <a:latin typeface="Georgia" pitchFamily="18" charset="0"/>
              </a:rPr>
              <a:t>») в образовательном процессе начальной школы</a:t>
            </a:r>
          </a:p>
          <a:p>
            <a:pPr marL="342900" indent="-342900" algn="just">
              <a:buFontTx/>
              <a:buChar char="-"/>
            </a:pPr>
            <a:r>
              <a:rPr lang="ru-RU" dirty="0" smtClean="0">
                <a:latin typeface="Georgia" pitchFamily="18" charset="0"/>
              </a:rPr>
              <a:t>Применение образовательных конструкторов … (</a:t>
            </a:r>
            <a:r>
              <a:rPr lang="en-US" i="1" dirty="0">
                <a:latin typeface="Georgia" pitchFamily="18" charset="0"/>
              </a:rPr>
              <a:t>LEGO Education, HUNA, «</a:t>
            </a:r>
            <a:r>
              <a:rPr lang="ru-RU" i="1" dirty="0">
                <a:latin typeface="Georgia" pitchFamily="18" charset="0"/>
              </a:rPr>
              <a:t>Знаток»</a:t>
            </a:r>
            <a:r>
              <a:rPr lang="ru-RU" dirty="0">
                <a:latin typeface="Georgia" pitchFamily="18" charset="0"/>
              </a:rPr>
              <a:t>) </a:t>
            </a:r>
            <a:r>
              <a:rPr lang="ru-RU" dirty="0" smtClean="0">
                <a:latin typeface="Georgia" pitchFamily="18" charset="0"/>
              </a:rPr>
              <a:t>на уроках /внеурочных занятиях в … классе как средство развития …. (</a:t>
            </a:r>
            <a:r>
              <a:rPr lang="ru-RU" i="1" dirty="0" smtClean="0">
                <a:latin typeface="Georgia" pitchFamily="18" charset="0"/>
              </a:rPr>
              <a:t>каких познавательных процессов, умений, УУД, компетенций</a:t>
            </a:r>
            <a:r>
              <a:rPr lang="ru-RU" dirty="0" smtClean="0">
                <a:latin typeface="Georgia" pitchFamily="18" charset="0"/>
              </a:rPr>
              <a:t>) младших школьников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786322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dirty="0" smtClean="0">
                <a:latin typeface="Georgia" pitchFamily="18" charset="0"/>
              </a:rPr>
              <a:t>2) Современные интерактивные средств обучения</a:t>
            </a:r>
          </a:p>
          <a:p>
            <a:pPr marL="342900" indent="-342900" algn="just"/>
            <a:r>
              <a:rPr lang="ru-RU" dirty="0" smtClean="0">
                <a:latin typeface="Georgia" pitchFamily="18" charset="0"/>
              </a:rPr>
              <a:t>- Возможности интерактивной доски (панели, системы интерактивного голосования) в процессе развития (формирования) познавательных умений (</a:t>
            </a:r>
            <a:r>
              <a:rPr lang="ru-RU" i="1" dirty="0" smtClean="0">
                <a:latin typeface="Georgia" pitchFamily="18" charset="0"/>
              </a:rPr>
              <a:t>УУД</a:t>
            </a:r>
            <a:r>
              <a:rPr lang="ru-RU" dirty="0" smtClean="0">
                <a:latin typeface="Georgia" pitchFamily="18" charset="0"/>
              </a:rPr>
              <a:t>) младших школьников</a:t>
            </a:r>
          </a:p>
          <a:p>
            <a:pPr marL="342900" indent="-342900" algn="just"/>
            <a:r>
              <a:rPr lang="ru-RU" dirty="0" smtClean="0">
                <a:latin typeface="Georgia" pitchFamily="18" charset="0"/>
              </a:rPr>
              <a:t>- Применение интерактивной доски (</a:t>
            </a:r>
            <a:r>
              <a:rPr lang="ru-RU" i="1" dirty="0" smtClean="0">
                <a:latin typeface="Georgia" pitchFamily="18" charset="0"/>
              </a:rPr>
              <a:t>панели, системы интерактивного голосования</a:t>
            </a:r>
            <a:r>
              <a:rPr lang="ru-RU" dirty="0" smtClean="0">
                <a:latin typeface="Georgia" pitchFamily="18" charset="0"/>
              </a:rPr>
              <a:t>) на уроках …… как средство развития </a:t>
            </a:r>
            <a:r>
              <a:rPr lang="ru-RU" i="1" dirty="0" smtClean="0">
                <a:latin typeface="Georgia" pitchFamily="18" charset="0"/>
              </a:rPr>
              <a:t>конкретных</a:t>
            </a:r>
            <a:r>
              <a:rPr lang="ru-RU" dirty="0" smtClean="0">
                <a:latin typeface="Georgia" pitchFamily="18" charset="0"/>
              </a:rPr>
              <a:t> познавательных умений (</a:t>
            </a:r>
            <a:r>
              <a:rPr lang="ru-RU" i="1" dirty="0" smtClean="0">
                <a:latin typeface="Georgia" pitchFamily="18" charset="0"/>
              </a:rPr>
              <a:t>процессов, УУД</a:t>
            </a:r>
            <a:r>
              <a:rPr lang="ru-RU" dirty="0" smtClean="0">
                <a:latin typeface="Georgia" pitchFamily="18" charset="0"/>
              </a:rPr>
              <a:t>) на уроках …. в … классе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2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4500594" cy="18573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Фарафонова Елена Сергеевна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преподаватель высшей квалификационной категории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2" y="2285992"/>
            <a:ext cx="5929354" cy="435769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itchFamily="18" charset="0"/>
                <a:cs typeface="Aharoni" panose="02010803020104030203" pitchFamily="2" charset="-79"/>
              </a:rPr>
              <a:t>Методика преподавания литературного чтения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Georgia" pitchFamily="18" charset="0"/>
              <a:cs typeface="Aharoni" panose="02010803020104030203" pitchFamily="2" charset="-79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Georgia" pitchFamily="18" charset="0"/>
                <a:cs typeface="Aharoni" panose="02010803020104030203" pitchFamily="2" charset="-79"/>
              </a:rPr>
              <a:t>Методика преподавания математики в начальной школе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latin typeface="Georgia" pitchFamily="18" charset="0"/>
              <a:cs typeface="Aharoni" panose="02010803020104030203" pitchFamily="2" charset="-79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Georgia" pitchFamily="18" charset="0"/>
                <a:cs typeface="Aharoni" panose="02010803020104030203" pitchFamily="2" charset="-79"/>
              </a:rPr>
              <a:t>Развитие речи у младших школьников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 smtClean="0">
              <a:latin typeface="Georgia" pitchFamily="18" charset="0"/>
              <a:cs typeface="Aharoni" panose="02010803020104030203" pitchFamily="2" charset="-79"/>
            </a:endParaRPr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>
                <a:latin typeface="Georgia" pitchFamily="18" charset="0"/>
                <a:cs typeface="Aharoni" panose="02010803020104030203" pitchFamily="2" charset="-79"/>
              </a:rPr>
              <a:t>Достижение </a:t>
            </a:r>
            <a:r>
              <a:rPr lang="ru-RU" sz="2000" dirty="0" err="1" smtClean="0">
                <a:latin typeface="Georgia" pitchFamily="18" charset="0"/>
                <a:cs typeface="Aharoni" panose="02010803020104030203" pitchFamily="2" charset="-79"/>
              </a:rPr>
              <a:t>метапредметных</a:t>
            </a:r>
            <a:r>
              <a:rPr lang="ru-RU" sz="2000" dirty="0" smtClean="0">
                <a:latin typeface="Georgia" pitchFamily="18" charset="0"/>
                <a:cs typeface="Aharoni" panose="02010803020104030203" pitchFamily="2" charset="-79"/>
              </a:rPr>
              <a:t> результатов по ФГОС НОО</a:t>
            </a:r>
          </a:p>
          <a:p>
            <a:pPr marL="342900" indent="-342900">
              <a:buFont typeface="Arial" charset="0"/>
              <a:buChar char="•"/>
            </a:pPr>
            <a:endParaRPr lang="ru-RU" sz="2000" dirty="0"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28018"/>
          <a:stretch>
            <a:fillRect/>
          </a:stretch>
        </p:blipFill>
        <p:spPr bwMode="auto">
          <a:xfrm>
            <a:off x="6572264" y="142852"/>
            <a:ext cx="2428892" cy="36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  <p:pic>
        <p:nvPicPr>
          <p:cNvPr id="10" name="Picture 20" descr="E:\ \Конференция\Ло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1905000"/>
            <a:ext cx="1490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83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286412" cy="19399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Елистратова Ирина Викторовна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 кандидат </a:t>
            </a:r>
            <a:r>
              <a:rPr lang="ru-RU" sz="2400" b="1" dirty="0" err="1" smtClean="0">
                <a:latin typeface="Georgia" pitchFamily="18" charset="0"/>
              </a:rPr>
              <a:t>пед</a:t>
            </a:r>
            <a:r>
              <a:rPr lang="ru-RU" sz="2400" b="1" dirty="0" smtClean="0">
                <a:latin typeface="Georgia" pitchFamily="18" charset="0"/>
              </a:rPr>
              <a:t>. наук, преподаватель первой квалификационной категории</a:t>
            </a:r>
            <a:br>
              <a:rPr lang="ru-RU" sz="2400" b="1" dirty="0" smtClean="0">
                <a:latin typeface="Georgia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857496"/>
            <a:ext cx="7286676" cy="38576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1. Формирование функциональной грамотности у обучающихся начальной школы.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2. Формирование российской гражданской идентичности у младших школьников.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3.  Формирование универсальных учебных действий у младших школьников.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4. Формирование и развитие ценностных ориентаций у младших школьников в урочной и внеурочной деятельности.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5. Формирование и развитие опыта творческой деятельности у обучающихся начальной школы.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6. Достижение личностных результатов младшими школьниками в обучения.</a:t>
            </a: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  <p:pic>
        <p:nvPicPr>
          <p:cNvPr id="4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  <p:pic>
        <p:nvPicPr>
          <p:cNvPr id="5" name="Picture 20" descr="E:\ \Конференция\Ло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905000"/>
            <a:ext cx="1490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14291"/>
            <a:ext cx="2046150" cy="26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571612"/>
            <a:ext cx="7696200" cy="5286388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2000" dirty="0" smtClean="0">
                <a:latin typeface="Georgia" pitchFamily="18" charset="0"/>
              </a:rPr>
              <a:t>1. Активизация учебно-познавательной деятельности школьников во внеклассной работе по предмету</a:t>
            </a:r>
          </a:p>
          <a:p>
            <a:pPr fontAlgn="base">
              <a:buNone/>
            </a:pPr>
            <a:r>
              <a:rPr lang="ru-RU" sz="2000" dirty="0" smtClean="0">
                <a:latin typeface="Georgia" pitchFamily="18" charset="0"/>
              </a:rPr>
              <a:t>2. Актуальность и принципы системы Л.В. </a:t>
            </a:r>
            <a:r>
              <a:rPr lang="ru-RU" sz="2000" dirty="0" err="1" smtClean="0">
                <a:latin typeface="Georgia" pitchFamily="18" charset="0"/>
              </a:rPr>
              <a:t>Занкова</a:t>
            </a:r>
            <a:r>
              <a:rPr lang="ru-RU" sz="2000" dirty="0" smtClean="0">
                <a:latin typeface="Georgia" pitchFamily="18" charset="0"/>
              </a:rPr>
              <a:t> в развитии  коммуникативных компетенций у младших школьников</a:t>
            </a:r>
          </a:p>
          <a:p>
            <a:pPr fontAlgn="base">
              <a:buNone/>
            </a:pPr>
            <a:r>
              <a:rPr lang="ru-RU" sz="2000" dirty="0" smtClean="0">
                <a:latin typeface="Georgia" pitchFamily="18" charset="0"/>
              </a:rPr>
              <a:t>3. Влияние дидактической игры на развитие познавательного интереса младших школьников</a:t>
            </a:r>
          </a:p>
          <a:p>
            <a:pPr>
              <a:buNone/>
            </a:pPr>
            <a:r>
              <a:rPr lang="ru-RU" sz="2000" dirty="0" smtClean="0">
                <a:latin typeface="Georgia" pitchFamily="18" charset="0"/>
              </a:rPr>
              <a:t>4.  Особенности выявления исследовательских способностей у младших школьников во внеурочное время</a:t>
            </a:r>
          </a:p>
          <a:p>
            <a:pPr fontAlgn="base">
              <a:buNone/>
            </a:pPr>
            <a:r>
              <a:rPr lang="ru-RU" sz="2000" dirty="0" smtClean="0">
                <a:latin typeface="Georgia" pitchFamily="18" charset="0"/>
              </a:rPr>
              <a:t>5.   Особенности использования </a:t>
            </a:r>
            <a:r>
              <a:rPr lang="ru-RU" sz="2000" dirty="0" err="1" smtClean="0">
                <a:latin typeface="Georgia" pitchFamily="18" charset="0"/>
              </a:rPr>
              <a:t>межпредметных</a:t>
            </a:r>
            <a:r>
              <a:rPr lang="ru-RU" sz="2000" dirty="0" smtClean="0">
                <a:latin typeface="Georgia" pitchFamily="18" charset="0"/>
              </a:rPr>
              <a:t> связей в обучении младших школьников</a:t>
            </a:r>
          </a:p>
          <a:p>
            <a:pPr fontAlgn="base">
              <a:buNone/>
            </a:pPr>
            <a:r>
              <a:rPr lang="ru-RU" sz="2000" dirty="0" smtClean="0">
                <a:latin typeface="Georgia" pitchFamily="18" charset="0"/>
              </a:rPr>
              <a:t>6. Метод проектов и его использование в начальной школе</a:t>
            </a:r>
          </a:p>
          <a:p>
            <a:pPr fontAlgn="base">
              <a:buNone/>
            </a:pPr>
            <a:r>
              <a:rPr lang="ru-RU" sz="2000" dirty="0" smtClean="0">
                <a:latin typeface="Georgia" pitchFamily="18" charset="0"/>
              </a:rPr>
              <a:t>7. Методика коллективной творческой деятельности младших школьников на внеурочных занятиях</a:t>
            </a:r>
          </a:p>
          <a:p>
            <a:pPr fontAlgn="base">
              <a:buNone/>
            </a:pPr>
            <a:r>
              <a:rPr lang="ru-RU" sz="2000" dirty="0" smtClean="0">
                <a:latin typeface="Georgia" pitchFamily="18" charset="0"/>
              </a:rPr>
              <a:t>8. Особенности речевого развития </a:t>
            </a:r>
            <a:r>
              <a:rPr lang="ru-RU" sz="2000" dirty="0" err="1" smtClean="0">
                <a:latin typeface="Georgia" pitchFamily="18" charset="0"/>
              </a:rPr>
              <a:t>билингвов</a:t>
            </a:r>
            <a:r>
              <a:rPr lang="ru-RU" sz="2000" dirty="0" smtClean="0">
                <a:latin typeface="Georgia" pitchFamily="18" charset="0"/>
              </a:rPr>
              <a:t> в начальной школе</a:t>
            </a:r>
          </a:p>
          <a:p>
            <a:pPr fontAlgn="base">
              <a:buNone/>
            </a:pPr>
            <a:r>
              <a:rPr lang="ru-RU" sz="2000" dirty="0" smtClean="0">
                <a:latin typeface="Georgia" pitchFamily="18" charset="0"/>
              </a:rPr>
              <a:t>9. Особенности патриотического воспитания  младших школьников на уроках литературы</a:t>
            </a:r>
          </a:p>
          <a:p>
            <a:pPr fontAlgn="base">
              <a:buNone/>
            </a:pPr>
            <a:r>
              <a:rPr lang="ru-RU" sz="2000" dirty="0" smtClean="0">
                <a:latin typeface="Georgia" pitchFamily="18" charset="0"/>
              </a:rPr>
              <a:t>10. Развитие социальных эмоций у детей младшего школьного возраста во внеурочное время.</a:t>
            </a:r>
          </a:p>
          <a:p>
            <a:pPr marL="0" indent="360000" algn="just">
              <a:spcBef>
                <a:spcPts val="0"/>
              </a:spcBef>
              <a:buFont typeface="+mj-lt"/>
              <a:buAutoNum type="arabicPeriod"/>
            </a:pPr>
            <a:endParaRPr lang="ru-RU" sz="2000" dirty="0" smtClean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20" descr="E:\ \Конференция\Л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905000"/>
            <a:ext cx="1490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214290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Култышева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Ирина Владимировна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 канд. </a:t>
            </a:r>
            <a:r>
              <a:rPr lang="ru-RU" sz="2400" b="1" dirty="0" err="1" smtClean="0">
                <a:latin typeface="Georgia" pitchFamily="18" charset="0"/>
              </a:rPr>
              <a:t>пед</a:t>
            </a:r>
            <a:r>
              <a:rPr lang="ru-RU" sz="2400" b="1" dirty="0" smtClean="0">
                <a:latin typeface="Georgia" pitchFamily="18" charset="0"/>
              </a:rPr>
              <a:t>. наук, преподаватель первой категории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7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User\Рабочий стол\Гора Белая\Безымянный.JPG"/>
          <p:cNvPicPr>
            <a:picLocks noChangeAspect="1" noChangeArrowheads="1"/>
          </p:cNvPicPr>
          <p:nvPr/>
        </p:nvPicPr>
        <p:blipFill>
          <a:blip r:embed="rId3"/>
          <a:srcRect l="13754" r="7498" b="73959"/>
          <a:stretch>
            <a:fillRect/>
          </a:stretch>
        </p:blipFill>
        <p:spPr bwMode="auto">
          <a:xfrm>
            <a:off x="0" y="0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Documents and Settings\User\Рабочий стол\Гора Белая\Безымянный.JPG"/>
          <p:cNvPicPr>
            <a:picLocks noChangeAspect="1" noChangeArrowheads="1"/>
          </p:cNvPicPr>
          <p:nvPr/>
        </p:nvPicPr>
        <p:blipFill>
          <a:blip r:embed="rId3"/>
          <a:srcRect l="13754" t="67709" r="7498"/>
          <a:stretch>
            <a:fillRect/>
          </a:stretch>
        </p:blipFill>
        <p:spPr bwMode="auto">
          <a:xfrm>
            <a:off x="-7938" y="4643438"/>
            <a:ext cx="1785938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0" y="2276475"/>
            <a:ext cx="1727200" cy="2000250"/>
            <a:chOff x="58738" y="2259013"/>
            <a:chExt cx="1727200" cy="2000250"/>
          </a:xfrm>
        </p:grpSpPr>
        <p:pic>
          <p:nvPicPr>
            <p:cNvPr id="14343" name="Picture 3" descr="C:\Documents and Settings\User\Рабочий стол\Гора Белая\Кухня\флаг.jpg"/>
            <p:cNvPicPr>
              <a:picLocks noChangeAspect="1" noChangeArrowheads="1"/>
            </p:cNvPicPr>
            <p:nvPr/>
          </p:nvPicPr>
          <p:blipFill>
            <a:blip r:embed="rId4"/>
            <a:srcRect l="33800" t="19456" r="32001" b="24547"/>
            <a:stretch>
              <a:fillRect/>
            </a:stretch>
          </p:blipFill>
          <p:spPr bwMode="auto">
            <a:xfrm>
              <a:off x="58738" y="2259013"/>
              <a:ext cx="172720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Овал 10"/>
            <p:cNvSpPr/>
            <p:nvPr/>
          </p:nvSpPr>
          <p:spPr bwMode="auto">
            <a:xfrm>
              <a:off x="501651" y="2786063"/>
              <a:ext cx="285750" cy="2857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4348" name="Picture 12" descr="IMG_20190430_1049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85728"/>
            <a:ext cx="3600450" cy="2590800"/>
          </a:xfrm>
          <a:prstGeom prst="rect">
            <a:avLst/>
          </a:prstGeom>
          <a:noFill/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928794" y="357166"/>
            <a:ext cx="335758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Моисеев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Андрей Викторович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>
                <a:latin typeface="Georgia" pitchFamily="18" charset="0"/>
              </a:rPr>
              <a:t>канд. </a:t>
            </a:r>
            <a:r>
              <a:rPr lang="ru-RU" sz="2400" b="1" dirty="0" err="1">
                <a:latin typeface="Georgia" pitchFamily="18" charset="0"/>
              </a:rPr>
              <a:t>пед</a:t>
            </a:r>
            <a:r>
              <a:rPr lang="ru-RU" sz="2400" b="1" dirty="0">
                <a:latin typeface="Georgia" pitchFamily="18" charset="0"/>
              </a:rPr>
              <a:t>. наук, преподаватель первой категории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000232" y="2928935"/>
            <a:ext cx="692628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endParaRPr lang="ru-RU" sz="2000" b="1" dirty="0">
              <a:latin typeface="Georgia" pitchFamily="18" charset="0"/>
            </a:endParaRPr>
          </a:p>
          <a:p>
            <a:pPr marL="457200" indent="-457200"/>
            <a:r>
              <a:rPr lang="ru-RU" sz="2000" b="1" dirty="0">
                <a:latin typeface="Georgia" pitchFamily="18" charset="0"/>
              </a:rPr>
              <a:t>        -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Развитие учебной мотивации младших школьников как психолого-педагогическая проблема</a:t>
            </a:r>
            <a:r>
              <a:rPr lang="ru-RU" sz="2000" dirty="0">
                <a:latin typeface="Georgia" pitchFamily="18" charset="0"/>
              </a:rPr>
              <a:t> </a:t>
            </a:r>
          </a:p>
          <a:p>
            <a:pPr marL="457200" indent="-457200"/>
            <a:r>
              <a:rPr lang="ru-RU" sz="2000" dirty="0">
                <a:latin typeface="Georgia" pitchFamily="18" charset="0"/>
              </a:rPr>
              <a:t>        (</a:t>
            </a:r>
            <a:r>
              <a:rPr lang="ru-RU" sz="2000" dirty="0" err="1" smtClean="0">
                <a:latin typeface="Georgia" pitchFamily="18" charset="0"/>
              </a:rPr>
              <a:t>Канцерская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Диана, 23 группа);</a:t>
            </a:r>
          </a:p>
          <a:p>
            <a:pPr marL="457200" indent="-457200"/>
            <a:endParaRPr lang="ru-RU" sz="2000" dirty="0">
              <a:latin typeface="Georgia" pitchFamily="18" charset="0"/>
            </a:endParaRPr>
          </a:p>
          <a:p>
            <a:pPr marL="457200" indent="-457200"/>
            <a:r>
              <a:rPr lang="ru-RU" sz="2000" b="1" dirty="0">
                <a:latin typeface="Georgia" pitchFamily="18" charset="0"/>
              </a:rPr>
              <a:t>        -</a:t>
            </a:r>
            <a:r>
              <a:rPr lang="ru-RU" sz="2000" dirty="0">
                <a:latin typeface="Georgia" pitchFamily="18" charset="0"/>
              </a:rPr>
              <a:t> </a:t>
            </a:r>
            <a:r>
              <a:rPr lang="ru-RU" sz="2000" b="1" dirty="0">
                <a:latin typeface="Georgia" pitchFamily="18" charset="0"/>
              </a:rPr>
              <a:t>Особенности развития творческого воображения младших школьников на уроках изобразительного искусства</a:t>
            </a:r>
            <a:r>
              <a:rPr lang="ru-RU" sz="2000" dirty="0">
                <a:latin typeface="Georgia" pitchFamily="18" charset="0"/>
              </a:rPr>
              <a:t> (</a:t>
            </a:r>
            <a:r>
              <a:rPr lang="ru-RU" sz="2000" dirty="0" err="1">
                <a:latin typeface="Georgia" pitchFamily="18" charset="0"/>
              </a:rPr>
              <a:t>Колпакова</a:t>
            </a:r>
            <a:r>
              <a:rPr lang="ru-RU" sz="2000" dirty="0">
                <a:latin typeface="Georgia" pitchFamily="18" charset="0"/>
              </a:rPr>
              <a:t> Яна, 23 группа).</a:t>
            </a:r>
          </a:p>
          <a:p>
            <a:pPr marL="457200" indent="-457200">
              <a:buFontTx/>
              <a:buAutoNum type="arabicPeriod" startAt="2"/>
            </a:pP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42852"/>
            <a:ext cx="7143800" cy="12144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Мусина Ольга Владимировна</a:t>
            </a:r>
            <a:r>
              <a:rPr lang="ru-RU" sz="2400" b="1" dirty="0" smtClean="0">
                <a:latin typeface="Georgia" pitchFamily="18" charset="0"/>
              </a:rPr>
              <a:t/>
            </a:r>
            <a:br>
              <a:rPr lang="ru-RU" sz="2400" b="1" dirty="0" smtClean="0"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 преподаватель высшей квалификационной категории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714488"/>
            <a:ext cx="6929486" cy="4786346"/>
          </a:xfrm>
        </p:spPr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Формирование гражданственности и патриотизма у младших школьников.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Проблема правового воспитания в начальной школе.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Проблема воспитания инициативы младших школьников.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Проблема духовно-нравственного развития младших школьников.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Проблема развития познавательной активности младших школьников.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b="1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Проблема формирования детского коллектива в начальной школе.</a:t>
            </a:r>
          </a:p>
          <a:p>
            <a:pPr marL="514350" indent="-514350" algn="l">
              <a:buFont typeface="+mj-lt"/>
              <a:buAutoNum type="arabicPeriod"/>
            </a:pPr>
            <a:endParaRPr lang="ru-RU" sz="2200" b="1" dirty="0" smtClean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  <a:p>
            <a:pPr algn="l"/>
            <a:endParaRPr lang="ru-RU" sz="2200" b="1" dirty="0" smtClean="0">
              <a:latin typeface="Georgia" pitchFamily="18" charset="0"/>
            </a:endParaRPr>
          </a:p>
          <a:p>
            <a:pPr algn="l"/>
            <a:endParaRPr lang="ru-RU" sz="2200" b="1" dirty="0" smtClean="0">
              <a:latin typeface="Georgia" pitchFamily="18" charset="0"/>
            </a:endParaRPr>
          </a:p>
        </p:txBody>
      </p:sp>
      <p:pic>
        <p:nvPicPr>
          <p:cNvPr id="4" name="Picture 20" descr="E:\ \Конференция\Л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905000"/>
            <a:ext cx="1490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28802"/>
            <a:ext cx="8136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ru-RU" sz="2000" dirty="0" smtClean="0">
                <a:latin typeface="Georgia" pitchFamily="18" charset="0"/>
              </a:rPr>
              <a:t>Цифровая образовательная среда начальной школы</a:t>
            </a:r>
          </a:p>
          <a:p>
            <a:pPr marL="342900" indent="-342900" algn="just"/>
            <a:r>
              <a:rPr lang="ru-RU" sz="2000" dirty="0" smtClean="0">
                <a:latin typeface="Georgia" pitchFamily="18" charset="0"/>
              </a:rPr>
              <a:t>- Возможности технических средств цифровой образовательной среды (</a:t>
            </a:r>
            <a:r>
              <a:rPr lang="ru-RU" sz="2000" i="1" dirty="0" smtClean="0">
                <a:latin typeface="Georgia" pitchFamily="18" charset="0"/>
              </a:rPr>
              <a:t>планшеты, документ-камера, </a:t>
            </a:r>
            <a:r>
              <a:rPr lang="ru-RU" sz="2000" i="1" dirty="0">
                <a:latin typeface="Georgia" pitchFamily="18" charset="0"/>
              </a:rPr>
              <a:t>цифровой микроскоп, </a:t>
            </a:r>
            <a:r>
              <a:rPr lang="ru-RU" sz="2000" i="1" dirty="0" smtClean="0">
                <a:latin typeface="Georgia" pitchFamily="18" charset="0"/>
              </a:rPr>
              <a:t>мобильной естественно-научной лаборатории</a:t>
            </a:r>
            <a:r>
              <a:rPr lang="ru-RU" sz="2000" dirty="0" smtClean="0">
                <a:latin typeface="Georgia" pitchFamily="18" charset="0"/>
              </a:rPr>
              <a:t>) как средства развития познавательных УУД младших школьников</a:t>
            </a:r>
          </a:p>
          <a:p>
            <a:pPr marL="342900" indent="-342900" algn="just"/>
            <a:r>
              <a:rPr lang="ru-RU" sz="2000" dirty="0" smtClean="0">
                <a:latin typeface="Georgia" pitchFamily="18" charset="0"/>
              </a:rPr>
              <a:t>- Применение </a:t>
            </a:r>
            <a:r>
              <a:rPr lang="ru-RU" sz="2000" dirty="0">
                <a:latin typeface="Georgia" pitchFamily="18" charset="0"/>
              </a:rPr>
              <a:t>… (планшетов, документ-камеры, цифрового микроскопа, мобильной естественно-научной лаборатории) на уроках /внеурочных занятиях в … классе как средство развития познавательных УУД, компетенций) у обучающихся .. </a:t>
            </a:r>
            <a:r>
              <a:rPr lang="ru-RU" sz="2000" dirty="0" smtClean="0">
                <a:latin typeface="Georgia" pitchFamily="18" charset="0"/>
              </a:rPr>
              <a:t>класса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02" y="5013175"/>
            <a:ext cx="957062" cy="165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55218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31" y="5354606"/>
            <a:ext cx="2492130" cy="134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3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407196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latin typeface="Georgia" pitchFamily="18" charset="0"/>
                <a:cs typeface="Times New Roman" pitchFamily="18" charset="0"/>
              </a:rPr>
              <a:t>1.Читательская  </a:t>
            </a:r>
            <a:r>
              <a:rPr lang="ru-RU" sz="7200" dirty="0">
                <a:latin typeface="Georgia" pitchFamily="18" charset="0"/>
                <a:cs typeface="Times New Roman" pitchFamily="18" charset="0"/>
              </a:rPr>
              <a:t>самостоятельность младших школьников </a:t>
            </a:r>
            <a:r>
              <a:rPr lang="ru-RU" sz="7200" dirty="0" smtClean="0">
                <a:latin typeface="Georgia" pitchFamily="18" charset="0"/>
                <a:cs typeface="Times New Roman" pitchFamily="18" charset="0"/>
              </a:rPr>
              <a:t>на уроках       литературного чтения.         </a:t>
            </a:r>
          </a:p>
          <a:p>
            <a:pPr marL="0" indent="0" algn="just">
              <a:buNone/>
            </a:pPr>
            <a:r>
              <a:rPr lang="ru-RU" sz="7200" dirty="0" smtClean="0">
                <a:latin typeface="Georgia" pitchFamily="18" charset="0"/>
                <a:cs typeface="Times New Roman" pitchFamily="18" charset="0"/>
              </a:rPr>
              <a:t>2.Роль  дидактической  игры на уроках русского языка.</a:t>
            </a:r>
            <a:endParaRPr lang="ru-RU" sz="7200" dirty="0">
              <a:latin typeface="Georgia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200" dirty="0">
                <a:latin typeface="Georgia" pitchFamily="18" charset="0"/>
                <a:cs typeface="Times New Roman" pitchFamily="18" charset="0"/>
              </a:rPr>
              <a:t>3. Пути и средства повышения интереса к изучению русского языка.</a:t>
            </a:r>
          </a:p>
          <a:p>
            <a:pPr marL="0" indent="0" algn="just">
              <a:buNone/>
            </a:pPr>
            <a:r>
              <a:rPr lang="ru-RU" sz="7200" dirty="0">
                <a:latin typeface="Georgia" pitchFamily="18" charset="0"/>
                <a:cs typeface="Times New Roman" pitchFamily="18" charset="0"/>
              </a:rPr>
              <a:t>4.Приемы мотивации учащихся на уроках русского языка.</a:t>
            </a:r>
          </a:p>
          <a:p>
            <a:pPr marL="0" indent="0" algn="just">
              <a:buNone/>
            </a:pPr>
            <a:r>
              <a:rPr lang="ru-RU" sz="7200" dirty="0">
                <a:latin typeface="Georgia" pitchFamily="18" charset="0"/>
                <a:cs typeface="Times New Roman" pitchFamily="18" charset="0"/>
              </a:rPr>
              <a:t>5.Методы и приемы самооценки  обучающихся в начальной школе.</a:t>
            </a:r>
          </a:p>
          <a:p>
            <a:pPr marL="0" indent="0" algn="just">
              <a:buNone/>
            </a:pPr>
            <a:r>
              <a:rPr lang="ru-RU" sz="7200" dirty="0">
                <a:latin typeface="Georgia" pitchFamily="18" charset="0"/>
                <a:cs typeface="Times New Roman" pitchFamily="18" charset="0"/>
              </a:rPr>
              <a:t>6.Воспитательный потенциал уроков русского языка.</a:t>
            </a:r>
          </a:p>
          <a:p>
            <a:pPr marL="0" indent="0" algn="just">
              <a:buNone/>
            </a:pPr>
            <a:r>
              <a:rPr lang="ru-RU" sz="7200" dirty="0">
                <a:latin typeface="Georgia" pitchFamily="18" charset="0"/>
                <a:cs typeface="Times New Roman" pitchFamily="18" charset="0"/>
              </a:rPr>
              <a:t>7.Особенности развития  диалогической речи младших школьников.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Georgia" pitchFamily="18" charset="0"/>
                <a:cs typeface="Times New Roman" pitchFamily="18" charset="0"/>
              </a:rPr>
              <a:t>8.Влияние </a:t>
            </a:r>
            <a:r>
              <a:rPr lang="ru-RU" sz="7200" dirty="0">
                <a:latin typeface="Georgia" pitchFamily="18" charset="0"/>
                <a:cs typeface="Times New Roman" pitchFamily="18" charset="0"/>
              </a:rPr>
              <a:t>современной информационной культуры на чтение.</a:t>
            </a:r>
          </a:p>
          <a:p>
            <a:pPr algn="just"/>
            <a:endParaRPr lang="ru-RU" sz="7200" b="1" dirty="0" smtClean="0">
              <a:latin typeface="Georgia" pitchFamily="18" charset="0"/>
              <a:cs typeface="Times New Roman" pitchFamily="18" charset="0"/>
            </a:endParaRPr>
          </a:p>
          <a:p>
            <a:pPr algn="just"/>
            <a:r>
              <a:rPr lang="ru-RU" sz="7200" b="1" dirty="0" smtClean="0">
                <a:latin typeface="Georgia" pitchFamily="18" charset="0"/>
                <a:cs typeface="Times New Roman" pitchFamily="18" charset="0"/>
              </a:rPr>
              <a:t>Для 27 группы:</a:t>
            </a:r>
            <a:endParaRPr lang="ru-RU" sz="7200" b="1" dirty="0">
              <a:latin typeface="Georgia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latin typeface="Georgia" pitchFamily="18" charset="0"/>
                <a:cs typeface="Times New Roman" pitchFamily="18" charset="0"/>
              </a:rPr>
              <a:t>1</a:t>
            </a:r>
            <a:r>
              <a:rPr lang="ru-RU" sz="7200" dirty="0">
                <a:latin typeface="Georgia" pitchFamily="18" charset="0"/>
                <a:cs typeface="Times New Roman" pitchFamily="18" charset="0"/>
              </a:rPr>
              <a:t>. Методы обучения младших школьников группы риска русскому языку.</a:t>
            </a:r>
          </a:p>
          <a:p>
            <a:pPr marL="0" indent="0" algn="just">
              <a:buNone/>
            </a:pPr>
            <a:r>
              <a:rPr lang="ru-RU" sz="7200" dirty="0">
                <a:latin typeface="Georgia" pitchFamily="18" charset="0"/>
                <a:cs typeface="Times New Roman" pitchFamily="18" charset="0"/>
              </a:rPr>
              <a:t>2.Коррекционно-развивающие технологии обучения русскому языку.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Georgia" pitchFamily="18" charset="0"/>
                <a:cs typeface="Times New Roman" pitchFamily="18" charset="0"/>
              </a:rPr>
              <a:t>3.Причины </a:t>
            </a:r>
            <a:r>
              <a:rPr lang="ru-RU" sz="7200" dirty="0">
                <a:latin typeface="Georgia" pitchFamily="18" charset="0"/>
                <a:cs typeface="Times New Roman" pitchFamily="18" charset="0"/>
              </a:rPr>
              <a:t>нарушений письма младшими школьниками.</a:t>
            </a:r>
          </a:p>
          <a:p>
            <a:pPr marL="0" indent="0" algn="just">
              <a:buNone/>
            </a:pPr>
            <a:r>
              <a:rPr lang="ru-RU" sz="7200" dirty="0">
                <a:latin typeface="Georgia" pitchFamily="18" charset="0"/>
                <a:cs typeface="Times New Roman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7200" dirty="0">
                <a:latin typeface="Georgia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Georgi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274638"/>
            <a:ext cx="4572032" cy="16541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Кузина Ольга Евгеньевна 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  <a:endParaRPr lang="ru-RU" sz="2400" b="1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еЕвгеньевна\Desktop\разное\фото\--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929454" y="142852"/>
            <a:ext cx="1936733" cy="244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42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Цапля Светлана Николаевна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преподаватель высшей квалификационной категории</a:t>
            </a:r>
            <a:endParaRPr lang="ru-RU" sz="2400" b="1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2600" y="1828800"/>
            <a:ext cx="7162800" cy="48006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Использование технологии развития критического мышления у младших школьников в образовательном процессе.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Использование технологии моделирования в образовательном процессе начальной школы.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Использование технологии </a:t>
            </a:r>
            <a:r>
              <a:rPr lang="ru-RU" dirty="0" err="1" smtClean="0">
                <a:latin typeface="Georgia" pitchFamily="18" charset="0"/>
                <a:cs typeface="Times New Roman" pitchFamily="18" charset="0"/>
              </a:rPr>
              <a:t>критериально-ориентированного</a:t>
            </a:r>
            <a:r>
              <a:rPr lang="ru-RU" dirty="0" smtClean="0">
                <a:latin typeface="Georgia" pitchFamily="18" charset="0"/>
                <a:cs typeface="Times New Roman" pitchFamily="18" charset="0"/>
              </a:rPr>
              <a:t> обучения в начальной школе.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Применение электронных образовательных ресурсов на уроках в начальной школе.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Формирование основ здорового образа жизни у младших школьников.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Развитие логических универсальных учебных действий у младших школьников.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  <p:pic>
        <p:nvPicPr>
          <p:cNvPr id="5" name="Picture 20" descr="E:\ \Конференция\Ло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" y="1752600"/>
            <a:ext cx="149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43042" y="285728"/>
            <a:ext cx="3714776" cy="2357454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Неофитова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Елена Юрьевна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Georgia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преподаватель высшей квалификационной категории</a:t>
            </a:r>
            <a:endParaRPr lang="ru-RU" sz="2400" b="1" dirty="0" smtClean="0"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00232" y="3000372"/>
            <a:ext cx="6192838" cy="3024187"/>
          </a:xfrm>
          <a:noFill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dirty="0" smtClean="0">
                <a:latin typeface="Georgia" pitchFamily="18" charset="0"/>
              </a:rPr>
              <a:t>1. Внеурочная деятельность в начальной школе</a:t>
            </a:r>
          </a:p>
          <a:p>
            <a:pPr marL="0" indent="0">
              <a:buNone/>
              <a:defRPr/>
            </a:pPr>
            <a:r>
              <a:rPr lang="ru-RU" sz="2400" b="1" dirty="0" smtClean="0">
                <a:latin typeface="Georgia" pitchFamily="18" charset="0"/>
              </a:rPr>
              <a:t>2. Методика обучения русскому языку и литературе в начальной школе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latin typeface="Georgia" pitchFamily="18" charset="0"/>
            </a:endParaRPr>
          </a:p>
        </p:txBody>
      </p:sp>
      <p:pic>
        <p:nvPicPr>
          <p:cNvPr id="3076" name="Рисунок 1" descr="Главн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50016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103PC1\Desktop\2020-2021\43 гр 20-21\GUNR_wwlZ0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85728"/>
            <a:ext cx="3360653" cy="223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7" descr="https://apf.mail.ru/cgi-bin/readmsg?id=16339277960837549145;0;1&amp;exif=1&amp;full=1&amp;x-email=neofitova-elena%40mail.ru"/>
          <p:cNvSpPr>
            <a:spLocks noChangeAspect="1" noChangeArrowheads="1"/>
          </p:cNvSpPr>
          <p:nvPr/>
        </p:nvSpPr>
        <p:spPr bwMode="auto">
          <a:xfrm>
            <a:off x="219075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AutoShape 9" descr="https://apf.mail.ru/cgi-bin/readmsg?id=16339277960837549145;0;1&amp;exif=1&amp;full=1&amp;x-email=neofitova-elena%40mail.ru"/>
          <p:cNvSpPr>
            <a:spLocks noChangeAspect="1" noChangeArrowheads="1"/>
          </p:cNvSpPr>
          <p:nvPr/>
        </p:nvSpPr>
        <p:spPr bwMode="auto">
          <a:xfrm>
            <a:off x="219075" y="-304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20" descr="E:\ \Конференция\Ло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1752600"/>
            <a:ext cx="149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4500594" cy="2071702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Цепова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Анастасия Сергеевна</a:t>
            </a:r>
            <a:r>
              <a:rPr lang="ru-RU" sz="2400" b="1" dirty="0">
                <a:solidFill>
                  <a:srgbClr val="008080"/>
                </a:solidFill>
                <a:latin typeface="Georgia" pitchFamily="18" charset="0"/>
              </a:rPr>
              <a:t/>
            </a:r>
            <a:br>
              <a:rPr lang="ru-RU" sz="2400" b="1" dirty="0">
                <a:solidFill>
                  <a:srgbClr val="008080"/>
                </a:solidFill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преподаватель высшей квалификационной категории</a:t>
            </a:r>
            <a:endParaRPr lang="ru-RU" sz="24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786058"/>
            <a:ext cx="7358114" cy="3786214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Georgia" pitchFamily="18" charset="0"/>
              </a:rPr>
              <a:t>Развитие </a:t>
            </a:r>
            <a:r>
              <a:rPr lang="ru-RU" sz="2200" b="1" dirty="0" smtClean="0">
                <a:latin typeface="Georgia" pitchFamily="18" charset="0"/>
              </a:rPr>
              <a:t>логического/ пространственного мышления </a:t>
            </a:r>
            <a:r>
              <a:rPr lang="ru-RU" sz="2200" dirty="0" smtClean="0">
                <a:latin typeface="Georgia" pitchFamily="18" charset="0"/>
              </a:rPr>
              <a:t>учащихся начальных классов на уроках математики;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Georgia" pitchFamily="18" charset="0"/>
              </a:rPr>
              <a:t>Применение</a:t>
            </a:r>
            <a:r>
              <a:rPr lang="ru-RU" sz="2200" b="1" dirty="0" smtClean="0">
                <a:latin typeface="Georgia" pitchFamily="18" charset="0"/>
              </a:rPr>
              <a:t> уровневых заданий</a:t>
            </a:r>
            <a:r>
              <a:rPr lang="ru-RU" sz="2200" dirty="0" smtClean="0">
                <a:latin typeface="Georgia" pitchFamily="18" charset="0"/>
              </a:rPr>
              <a:t> при обучении математике в начальных классах;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dirty="0" smtClean="0">
                <a:latin typeface="Georgia" pitchFamily="18" charset="0"/>
              </a:rPr>
              <a:t>Применение виртуальной экскурсии</a:t>
            </a:r>
            <a:r>
              <a:rPr lang="ru-RU" sz="2200" dirty="0" smtClean="0">
                <a:latin typeface="Georgia" pitchFamily="18" charset="0"/>
              </a:rPr>
              <a:t> при обучении в начальной школе;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Georgia" pitchFamily="18" charset="0"/>
              </a:rPr>
              <a:t>Формирование</a:t>
            </a:r>
            <a:r>
              <a:rPr lang="ru-RU" sz="2200" b="1" dirty="0" smtClean="0">
                <a:latin typeface="Georgia" pitchFamily="18" charset="0"/>
              </a:rPr>
              <a:t> информационных умений</a:t>
            </a:r>
            <a:r>
              <a:rPr lang="ru-RU" sz="2200" dirty="0" smtClean="0">
                <a:latin typeface="Georgia" pitchFamily="18" charset="0"/>
              </a:rPr>
              <a:t> учащихся начальной школы на уроках математики;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Georgia" pitchFamily="18" charset="0"/>
              </a:rPr>
              <a:t>Развитие у обучающихся </a:t>
            </a:r>
            <a:r>
              <a:rPr lang="ru-RU" sz="2200" b="1" dirty="0" smtClean="0">
                <a:latin typeface="Georgia" pitchFamily="18" charset="0"/>
              </a:rPr>
              <a:t>базовых исследовательских действий</a:t>
            </a:r>
            <a:r>
              <a:rPr lang="ru-RU" sz="2200" dirty="0" smtClean="0">
                <a:latin typeface="Georgia" pitchFamily="18" charset="0"/>
              </a:rPr>
              <a:t> в начальном курсе математики;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>
                <a:latin typeface="Georgia" pitchFamily="18" charset="0"/>
              </a:rPr>
              <a:t>Применение </a:t>
            </a:r>
            <a:r>
              <a:rPr lang="ru-RU" sz="2200" b="1" dirty="0" smtClean="0">
                <a:latin typeface="Georgia" pitchFamily="18" charset="0"/>
              </a:rPr>
              <a:t>образовательных </a:t>
            </a:r>
            <a:r>
              <a:rPr lang="ru-RU" sz="2200" b="1" dirty="0" err="1" smtClean="0">
                <a:latin typeface="Georgia" pitchFamily="18" charset="0"/>
              </a:rPr>
              <a:t>веб-квестов</a:t>
            </a:r>
            <a:r>
              <a:rPr lang="ru-RU" sz="2200" dirty="0" smtClean="0">
                <a:latin typeface="Georgia" pitchFamily="18" charset="0"/>
              </a:rPr>
              <a:t> в </a:t>
            </a:r>
            <a:r>
              <a:rPr lang="ru-RU" sz="2200" dirty="0" err="1" smtClean="0">
                <a:latin typeface="Georgia" pitchFamily="18" charset="0"/>
              </a:rPr>
              <a:t>образованиельном</a:t>
            </a:r>
            <a:r>
              <a:rPr lang="ru-RU" sz="2200" dirty="0" smtClean="0">
                <a:latin typeface="Georgia" pitchFamily="18" charset="0"/>
              </a:rPr>
              <a:t> процессе начальной школы.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1026" name="AutoShape 2" descr="https://xn--80auegd0a5a4d.xn--p1ai/wp-content/uploads/2020/06/10.-%D0%9D%D0%A2%D0%9F%D0%9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xn--80auegd0a5a4d.xn--p1ai/wp-content/uploads/2020/06/10.-%D0%9D%D0%A2%D0%9F%D0%9A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sun9-3.userapi.com/impg/yZMAipuwHaktL6gPKQmn0QhFBQQGH-BfNbhJYA/gwrfvEyx61U.jpg?size=608x1080&amp;quality=96&amp;sign=8508f7bff77ac0fa6200fe42fb079fc4&amp;type=album"/>
          <p:cNvPicPr>
            <a:picLocks noChangeAspect="1" noChangeArrowheads="1"/>
          </p:cNvPicPr>
          <p:nvPr/>
        </p:nvPicPr>
        <p:blipFill>
          <a:blip r:embed="rId2"/>
          <a:srcRect l="16133" t="31377" r="20799" b="28990"/>
          <a:stretch>
            <a:fillRect/>
          </a:stretch>
        </p:blipFill>
        <p:spPr bwMode="auto">
          <a:xfrm>
            <a:off x="6643702" y="142852"/>
            <a:ext cx="2286016" cy="2551814"/>
          </a:xfrm>
          <a:prstGeom prst="rect">
            <a:avLst/>
          </a:prstGeom>
          <a:noFill/>
        </p:spPr>
      </p:pic>
      <p:pic>
        <p:nvPicPr>
          <p:cNvPr id="8" name="Рисунок 1" descr="Глав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500165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E:\ \Конференция\Ло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1752600"/>
            <a:ext cx="14906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71604" y="142852"/>
            <a:ext cx="5429288" cy="156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square" lIns="91424" tIns="45712" rIns="91424" bIns="45712">
            <a:spAutoFit/>
          </a:bodyPr>
          <a:lstStyle/>
          <a:p>
            <a:pPr algn="ctr" defTabSz="6856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Черкасова Татьяна Анатольевна</a:t>
            </a:r>
            <a:r>
              <a:rPr lang="ru-RU" sz="2400" b="1" dirty="0" smtClean="0">
                <a:solidFill>
                  <a:srgbClr val="00808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8080"/>
                </a:solidFill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преподаватель высшей квалификационной категории</a:t>
            </a:r>
            <a:endParaRPr lang="ru-RU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42844" y="2000240"/>
            <a:ext cx="6715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Georgia" pitchFamily="18" charset="0"/>
              </a:rPr>
              <a:t>1. Использование </a:t>
            </a:r>
            <a:r>
              <a:rPr lang="ru-RU" sz="2000" dirty="0">
                <a:latin typeface="Georgia" pitchFamily="18" charset="0"/>
              </a:rPr>
              <a:t>интерактивной онлайн–платформы для повышения эффективности учебной деятельности </a:t>
            </a:r>
            <a:r>
              <a:rPr lang="ru-RU" sz="2000" dirty="0" smtClean="0">
                <a:latin typeface="Georgia" pitchFamily="18" charset="0"/>
              </a:rPr>
              <a:t>младших школьников.</a:t>
            </a:r>
            <a:endParaRPr lang="ru-RU" sz="2000" dirty="0">
              <a:latin typeface="Georgia" pitchFamily="18" charset="0"/>
            </a:endParaRPr>
          </a:p>
          <a:p>
            <a:pPr lvl="0"/>
            <a:r>
              <a:rPr lang="ru-RU" sz="2000" dirty="0" smtClean="0">
                <a:latin typeface="Georgia" pitchFamily="18" charset="0"/>
              </a:rPr>
              <a:t>2. Персональный </a:t>
            </a:r>
            <a:r>
              <a:rPr lang="ru-RU" sz="2000" dirty="0">
                <a:latin typeface="Georgia" pitchFamily="18" charset="0"/>
              </a:rPr>
              <a:t>сайт учителя как активная среда для взаимодействия учителя и обучающегося с помощью дистанционных образовательных технологий</a:t>
            </a:r>
            <a:r>
              <a:rPr lang="ru-RU" sz="2000" dirty="0" smtClean="0">
                <a:latin typeface="Georgia" pitchFamily="18" charset="0"/>
              </a:rPr>
              <a:t>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3"/>
          <a:stretch/>
        </p:blipFill>
        <p:spPr>
          <a:xfrm>
            <a:off x="6883028" y="142852"/>
            <a:ext cx="2046673" cy="264320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282" y="3995678"/>
            <a:ext cx="8929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Georgia" pitchFamily="18" charset="0"/>
              </a:rPr>
              <a:t>3. Онлайн-ресурсы </a:t>
            </a:r>
            <a:r>
              <a:rPr lang="ru-RU" sz="2000" dirty="0">
                <a:latin typeface="Georgia" pitchFamily="18" charset="0"/>
              </a:rPr>
              <a:t>как средство реализации электронного обучения.</a:t>
            </a:r>
          </a:p>
          <a:p>
            <a:pPr lvl="0"/>
            <a:r>
              <a:rPr lang="ru-RU" sz="2000" dirty="0" smtClean="0">
                <a:latin typeface="Georgia" pitchFamily="18" charset="0"/>
              </a:rPr>
              <a:t>4. Использование </a:t>
            </a:r>
            <a:r>
              <a:rPr lang="ru-RU" sz="2000" dirty="0">
                <a:latin typeface="Georgia" pitchFamily="18" charset="0"/>
              </a:rPr>
              <a:t>электронного обучения и дистанционных образовательных технологий как способ освоения образовательной </a:t>
            </a:r>
            <a:r>
              <a:rPr lang="ru-RU" sz="2000" dirty="0" smtClean="0">
                <a:latin typeface="Georgia" pitchFamily="18" charset="0"/>
              </a:rPr>
              <a:t>программы.</a:t>
            </a:r>
            <a:endParaRPr lang="ru-RU" sz="2000" dirty="0">
              <a:latin typeface="Georgia" pitchFamily="18" charset="0"/>
            </a:endParaRPr>
          </a:p>
          <a:p>
            <a:pPr lvl="0"/>
            <a:r>
              <a:rPr lang="ru-RU" sz="2000" dirty="0" smtClean="0">
                <a:latin typeface="Georgia" pitchFamily="18" charset="0"/>
              </a:rPr>
              <a:t>5. Развитие логического,  инженерного мышления </a:t>
            </a:r>
            <a:r>
              <a:rPr lang="ru-RU" sz="2000" dirty="0">
                <a:latin typeface="Georgia" pitchFamily="18" charset="0"/>
              </a:rPr>
              <a:t>младших школьников во внеурочной </a:t>
            </a:r>
            <a:r>
              <a:rPr lang="ru-RU" sz="2000" dirty="0" smtClean="0">
                <a:latin typeface="Georgia" pitchFamily="18" charset="0"/>
              </a:rPr>
              <a:t>деятельности.</a:t>
            </a:r>
            <a:endParaRPr lang="ru-RU" sz="2000" dirty="0">
              <a:latin typeface="Georgia" pitchFamily="18" charset="0"/>
            </a:endParaRPr>
          </a:p>
          <a:p>
            <a:pPr lvl="0"/>
            <a:r>
              <a:rPr lang="ru-RU" sz="2000" dirty="0" smtClean="0">
                <a:latin typeface="Georgia" pitchFamily="18" charset="0"/>
              </a:rPr>
              <a:t>6. Конструирование и робототехника как </a:t>
            </a:r>
            <a:r>
              <a:rPr lang="ru-RU" sz="2000" dirty="0">
                <a:latin typeface="Georgia" pitchFamily="18" charset="0"/>
              </a:rPr>
              <a:t>средство развития познавательной активности детей младшего школьного возраста.</a:t>
            </a:r>
          </a:p>
          <a:p>
            <a:pPr lvl="0"/>
            <a:r>
              <a:rPr lang="ru-RU" sz="2000" dirty="0" smtClean="0">
                <a:latin typeface="Georgia" pitchFamily="18" charset="0"/>
              </a:rPr>
              <a:t>7. Формирование </a:t>
            </a:r>
            <a:r>
              <a:rPr lang="ru-RU" sz="2000" dirty="0">
                <a:latin typeface="Georgia" pitchFamily="18" charset="0"/>
              </a:rPr>
              <a:t>ИКТ-компетентности младших школьников на </a:t>
            </a:r>
            <a:r>
              <a:rPr lang="ru-RU" sz="2000" dirty="0" smtClean="0">
                <a:latin typeface="Georgia" pitchFamily="18" charset="0"/>
              </a:rPr>
              <a:t>уроках.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6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73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Гора Белая\Безымянный.JPG"/>
          <p:cNvPicPr>
            <a:picLocks noChangeAspect="1" noChangeArrowheads="1"/>
          </p:cNvPicPr>
          <p:nvPr/>
        </p:nvPicPr>
        <p:blipFill>
          <a:blip r:embed="rId3"/>
          <a:srcRect l="13754" r="7498" b="73959"/>
          <a:stretch>
            <a:fillRect/>
          </a:stretch>
        </p:blipFill>
        <p:spPr bwMode="auto">
          <a:xfrm>
            <a:off x="57150" y="-25400"/>
            <a:ext cx="17859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C:\Documents and Settings\User\Рабочий стол\Гора Белая\Безымянный.JPG"/>
          <p:cNvPicPr>
            <a:picLocks noChangeAspect="1" noChangeArrowheads="1"/>
          </p:cNvPicPr>
          <p:nvPr/>
        </p:nvPicPr>
        <p:blipFill>
          <a:blip r:embed="rId3"/>
          <a:srcRect l="13754" t="67709" r="7498"/>
          <a:stretch>
            <a:fillRect/>
          </a:stretch>
        </p:blipFill>
        <p:spPr bwMode="auto">
          <a:xfrm>
            <a:off x="31750" y="4625975"/>
            <a:ext cx="178593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Documents and Settings\User\Рабочий стол\Гора Белая\Кухня\флаг.jpg"/>
          <p:cNvPicPr>
            <a:picLocks noChangeAspect="1" noChangeArrowheads="1"/>
          </p:cNvPicPr>
          <p:nvPr/>
        </p:nvPicPr>
        <p:blipFill>
          <a:blip r:embed="rId4"/>
          <a:srcRect l="33800" t="19456" r="32001" b="24547"/>
          <a:stretch>
            <a:fillRect/>
          </a:stretch>
        </p:blipFill>
        <p:spPr bwMode="auto">
          <a:xfrm>
            <a:off x="115888" y="2306638"/>
            <a:ext cx="1727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 bwMode="auto">
          <a:xfrm>
            <a:off x="501650" y="2786063"/>
            <a:ext cx="285750" cy="285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103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3213" y="26988"/>
            <a:ext cx="3529012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4"/>
          <p:cNvSpPr>
            <a:spLocks noGrp="1"/>
          </p:cNvSpPr>
          <p:nvPr>
            <p:ph type="body" idx="1"/>
          </p:nvPr>
        </p:nvSpPr>
        <p:spPr>
          <a:xfrm>
            <a:off x="1928794" y="2571744"/>
            <a:ext cx="6926263" cy="4286256"/>
          </a:xfrm>
        </p:spPr>
        <p:txBody>
          <a:bodyPr>
            <a:noAutofit/>
          </a:bodyPr>
          <a:lstStyle/>
          <a:p>
            <a:pPr indent="-2857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психолого-педагогического сопровождения детей с ЗПР</a:t>
            </a:r>
          </a:p>
          <a:p>
            <a:pPr indent="-2857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для детей с ОВЗ в контексте  ФГОС.</a:t>
            </a:r>
          </a:p>
          <a:p>
            <a:pPr indent="-2857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детей с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pPr indent="-2857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 психофизического и социального развития детей с ОВЗ в образовательном процессе</a:t>
            </a:r>
          </a:p>
          <a:p>
            <a:pPr indent="-2857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приемы и формы работы с родителями по развитию и коррекционно-педагогической помощи детям с </a:t>
            </a: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pPr indent="-2857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образовательная программа в условиях инклюзивного образования  детей с ОВЗ</a:t>
            </a:r>
          </a:p>
          <a:p>
            <a:pPr indent="-285750" algn="just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методики воспитания обучающихся с ОВЗ в соответствии </a:t>
            </a:r>
            <a:r>
              <a:rPr lang="ru-RU" sz="19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ФГОС </a:t>
            </a:r>
            <a:r>
              <a:rPr lang="ru-RU" sz="1900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НОО</a:t>
            </a:r>
            <a:endParaRPr lang="ru-RU" sz="1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214290"/>
            <a:ext cx="4483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</a:rPr>
              <a:t>Щавлева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Оксана Николаевна</a:t>
            </a:r>
            <a:r>
              <a:rPr lang="ru-RU" sz="2400" b="1" dirty="0" smtClean="0">
                <a:solidFill>
                  <a:srgbClr val="00808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8080"/>
                </a:solidFill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преподаватель высшей квалификационной категории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286412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Худякова Ольга Викторовна</a:t>
            </a:r>
            <a:b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400" b="1" dirty="0" smtClean="0">
                <a:latin typeface="Georgia" pitchFamily="18" charset="0"/>
              </a:rPr>
              <a:t>преподаватель высшей квалификационной категории</a:t>
            </a:r>
            <a: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285860"/>
            <a:ext cx="4929222" cy="2428892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2000" dirty="0" smtClean="0">
                <a:latin typeface="Georgia" pitchFamily="18" charset="0"/>
              </a:rPr>
              <a:t>1. Дидактические игры как средство </a:t>
            </a:r>
            <a:r>
              <a:rPr lang="ru-RU" sz="2000" dirty="0" err="1" smtClean="0">
                <a:latin typeface="Georgia" pitchFamily="18" charset="0"/>
              </a:rPr>
              <a:t>активизацйии</a:t>
            </a:r>
            <a:r>
              <a:rPr lang="ru-RU" sz="2000" dirty="0" smtClean="0">
                <a:latin typeface="Georgia" pitchFamily="18" charset="0"/>
              </a:rPr>
              <a:t> познавательной деятельности учащихся на уроках русского языка.</a:t>
            </a:r>
          </a:p>
          <a:p>
            <a:pPr marL="514350" indent="-514350">
              <a:buNone/>
            </a:pPr>
            <a:r>
              <a:rPr lang="ru-RU" sz="2000" dirty="0" smtClean="0">
                <a:latin typeface="Georgia" pitchFamily="18" charset="0"/>
              </a:rPr>
              <a:t>2. Формирование орфографического навыка учащихся начальных классов при изучении морфемного состава слова.</a:t>
            </a:r>
          </a:p>
        </p:txBody>
      </p:sp>
      <p:pic>
        <p:nvPicPr>
          <p:cNvPr id="4" name="Picture 20" descr="E:\ \Конференция\Ло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905000"/>
            <a:ext cx="1490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14290"/>
            <a:ext cx="2150033" cy="321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785918" y="4000504"/>
            <a:ext cx="70723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000" dirty="0" smtClean="0">
                <a:latin typeface="Georgia" pitchFamily="18" charset="0"/>
              </a:rPr>
              <a:t>3. Активизация деятельности учащихся через создание проблемных ситуаций на уроках русского языка.</a:t>
            </a:r>
          </a:p>
          <a:p>
            <a:pPr marL="514350" indent="-514350"/>
            <a:r>
              <a:rPr lang="ru-RU" sz="2000" dirty="0" smtClean="0">
                <a:latin typeface="Georgia" pitchFamily="18" charset="0"/>
              </a:rPr>
              <a:t>4. Применение дифференцированного подхода на уроках русского языка как средства активизации познавательной деятельности учащихся.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8" name="Picture 2" descr="Нижнетагильский педагогический колледж № 1 |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524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990</Words>
  <Application>Microsoft Office PowerPoint</Application>
  <PresentationFormat>Экран (4:3)</PresentationFormat>
  <Paragraphs>110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Aharoni</vt:lpstr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Кузина Ольга Евгеньевна преподаватель высшей квалификационной категории</vt:lpstr>
      <vt:lpstr>Цапля Светлана Николаевна  преподаватель высшей квалификационной категории</vt:lpstr>
      <vt:lpstr>Неофитова Елена Юрьевна  преподаватель высшей квалификационной категории</vt:lpstr>
      <vt:lpstr>Цепова Анастасия Сергеевна преподаватель высшей квалификационной категории</vt:lpstr>
      <vt:lpstr>Презентация PowerPoint</vt:lpstr>
      <vt:lpstr>Презентация PowerPoint</vt:lpstr>
      <vt:lpstr>Худякова Ольга Викторовна преподаватель высшей квалификационной категории </vt:lpstr>
      <vt:lpstr>Фарафонова Елена Сергеевна преподаватель высшей квалификационной категории</vt:lpstr>
      <vt:lpstr>Елистратова Ирина Викторовна  кандидат пед. наук, преподаватель первой квалификационной категории </vt:lpstr>
      <vt:lpstr>Презентация PowerPoint</vt:lpstr>
      <vt:lpstr>Презентация PowerPoint</vt:lpstr>
      <vt:lpstr>Мусина Ольга Владимировна  преподаватель высшей квалификационной категории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Слон</dc:creator>
  <cp:lastModifiedBy>Пользователь</cp:lastModifiedBy>
  <cp:revision>32</cp:revision>
  <dcterms:created xsi:type="dcterms:W3CDTF">2021-10-08T07:40:55Z</dcterms:created>
  <dcterms:modified xsi:type="dcterms:W3CDTF">2021-10-18T08:16:21Z</dcterms:modified>
</cp:coreProperties>
</file>