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6"/>
  </p:notesMasterIdLst>
  <p:sldIdLst>
    <p:sldId id="257" r:id="rId3"/>
    <p:sldId id="25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8" r:id="rId18"/>
    <p:sldId id="273" r:id="rId19"/>
    <p:sldId id="274" r:id="rId20"/>
    <p:sldId id="275" r:id="rId21"/>
    <p:sldId id="276" r:id="rId22"/>
    <p:sldId id="277" r:id="rId23"/>
    <p:sldId id="279" r:id="rId24"/>
    <p:sldId id="280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5366" autoAdjust="0"/>
    <p:restoredTop sz="94660"/>
  </p:normalViewPr>
  <p:slideViewPr>
    <p:cSldViewPr snapToGrid="0">
      <p:cViewPr varScale="1">
        <p:scale>
          <a:sx n="39" d="100"/>
          <a:sy n="39" d="100"/>
        </p:scale>
        <p:origin x="60" y="15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3DA613-FA37-424C-A307-ABEC373DE46D}" type="datetimeFigureOut">
              <a:rPr lang="ru-RU" smtClean="0"/>
              <a:t>вс 08.10.23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A6FD78-6999-4891-9F51-E128FEA77D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34155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4FC80D-0D86-4CD5-A54A-CCD275EC8D0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603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F09250-CAD3-49C5-A19D-BE4DA5EF0D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813B0A9-7D26-4C76-9138-89019864B8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17771C3-ECAA-4149-9C3F-CDAEAF283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58ECF-AE3A-472E-B6F5-97DDCC9B37F4}" type="datetimeFigureOut">
              <a:rPr lang="ru-RU" smtClean="0"/>
              <a:t>вс 08.10.23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6BCDB6-3752-4FC6-9B37-F6ECA78F8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AC33900-26A4-472E-8CEE-937D09A21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D105D-B9C7-435A-8A46-DDD8FACC04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8312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3693D5-444D-464B-A690-75CCB6368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C91916C-E2C6-4958-9D04-0039AD8D6B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A278CF5-8CEF-481A-86FA-913A37134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58ECF-AE3A-472E-B6F5-97DDCC9B37F4}" type="datetimeFigureOut">
              <a:rPr lang="ru-RU" smtClean="0"/>
              <a:t>вс 08.10.23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AE1E663-FC2E-4CE5-A072-D99F07A22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5536D46-2DD6-4775-8B98-4AA1E6925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D105D-B9C7-435A-8A46-DDD8FACC04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5539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C3B30D3-E248-4EF2-A0AB-680E78258B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1DCBBEC-F5C0-449E-B84A-736A12F338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37B70C2-1CC7-499C-90CD-DB5526809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58ECF-AE3A-472E-B6F5-97DDCC9B37F4}" type="datetimeFigureOut">
              <a:rPr lang="ru-RU" smtClean="0"/>
              <a:t>вс 08.10.23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FCBB11-1539-46CC-9746-F9B101E33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15EBC9-070E-4765-AE90-CDEBB37E4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D105D-B9C7-435A-8A46-DDD8FACC04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39619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вс 08.10.23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96397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вс 08.10.23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07019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вс 08.10.23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68215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вс 08.10.23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59603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вс 08.10.23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14530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вс 08.10.23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36309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вс 08.10.23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1409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вс 08.10.23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9355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A3F4BD-60FE-4935-A757-A9D4C6124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C218CD4-014E-44FE-B5F5-9D9EE27281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C0D18F8-4847-41AC-B6FF-0402BF9DE0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58ECF-AE3A-472E-B6F5-97DDCC9B37F4}" type="datetimeFigureOut">
              <a:rPr lang="ru-RU" smtClean="0"/>
              <a:t>вс 08.10.23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B7A1C4D-3BA8-4569-897C-F855686E1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E9893C1-3CE3-4C9E-9DEA-DEEC6E237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D105D-B9C7-435A-8A46-DDD8FACC04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29350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вс 08.10.23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668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вс 08.10.23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73528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вс 08.10.23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0925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9161B0-07B5-4663-B314-5C97F4562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E50E9BC-868C-49A8-BAC7-48B2823E5A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19043AE-985F-41C6-BCCE-EF8EC030C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58ECF-AE3A-472E-B6F5-97DDCC9B37F4}" type="datetimeFigureOut">
              <a:rPr lang="ru-RU" smtClean="0"/>
              <a:t>вс 08.10.23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1C63D2D-006C-408C-BE5A-684E320D6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D829A2-3BAF-4B1C-B0F6-0F53E7E9D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D105D-B9C7-435A-8A46-DDD8FACC04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5082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FE17BF-315F-4DC2-9D86-6E41C9425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B3984EC-C34E-4E17-A019-E785577B3E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0E831A1-B2FE-4792-9305-DC5CAB12E6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6CFEEAC-C254-4805-9BD3-B8B88212A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58ECF-AE3A-472E-B6F5-97DDCC9B37F4}" type="datetimeFigureOut">
              <a:rPr lang="ru-RU" smtClean="0"/>
              <a:t>вс 08.10.23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93F9402-A149-4550-845D-BBB24BFC6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80DA200-8722-4922-9907-0D520EB1D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D105D-B9C7-435A-8A46-DDD8FACC04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1930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0D7380-23B4-4A5C-B63B-C37E2109D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57F8991-442D-41C8-96DE-7F64739968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4E0A6CB-734F-49DC-857E-C6895192D1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0DE5551-A8AC-4F8D-B385-70DDE0FA80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185018D-170F-4980-ABAC-173758E5CC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4CD4182-95EB-4188-BB63-51CD9BA41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58ECF-AE3A-472E-B6F5-97DDCC9B37F4}" type="datetimeFigureOut">
              <a:rPr lang="ru-RU" smtClean="0"/>
              <a:t>вс 08.10.23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64FFA78-0B41-49C0-845C-A9E9E7039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2DF551E-42DA-46F5-9B66-8D3AF8F02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D105D-B9C7-435A-8A46-DDD8FACC04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8681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59691A-9610-4C93-B090-CEA3E9C98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CF44CDF-7D60-42B4-86EC-5908A51DDD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58ECF-AE3A-472E-B6F5-97DDCC9B37F4}" type="datetimeFigureOut">
              <a:rPr lang="ru-RU" smtClean="0"/>
              <a:t>вс 08.10.23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829E337-E185-405B-B617-99DA9235E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988A2FE-F6BC-459F-BA5F-CFA6BFAB3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D105D-B9C7-435A-8A46-DDD8FACC04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1542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6A36A2E-D1C8-4D85-9304-A0AEB65CC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58ECF-AE3A-472E-B6F5-97DDCC9B37F4}" type="datetimeFigureOut">
              <a:rPr lang="ru-RU" smtClean="0"/>
              <a:t>вс 08.10.23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0871902-9C12-4BDC-976F-BD1FC09F6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440904C-6481-443C-BE06-B7585B6D8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D105D-B9C7-435A-8A46-DDD8FACC04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0976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852BD8-847E-4A4C-AE9E-BD978B1F9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0FC7ADB-E26E-40BD-9965-E94EBCF1B0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CEC9B23-B1A7-4C56-994C-3A1B193FE3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C55124A-A570-426E-B534-401D5793E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58ECF-AE3A-472E-B6F5-97DDCC9B37F4}" type="datetimeFigureOut">
              <a:rPr lang="ru-RU" smtClean="0"/>
              <a:t>вс 08.10.23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B9D32B5-BE67-4617-971A-F54BB73FD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891899A-CD28-4AA0-B47F-F71B6F853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D105D-B9C7-435A-8A46-DDD8FACC04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3063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1EF574-1B23-4EFE-A32E-89B0640D6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6983B28-2E74-424D-8CA9-CD13C477CC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D6295E5-71A7-4818-A529-8D976314A3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2AA13D1-C7C8-416C-ABF6-1F14207DD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58ECF-AE3A-472E-B6F5-97DDCC9B37F4}" type="datetimeFigureOut">
              <a:rPr lang="ru-RU" smtClean="0"/>
              <a:t>вс 08.10.23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3816981-BD46-4743-83CC-D6A9FA17A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69F9FCC-2339-492A-B248-573037FBE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D105D-B9C7-435A-8A46-DDD8FACC04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3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304D05-12AC-4DF8-9596-2AAED7C4C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2610E2F-767E-465D-828A-EAF9D7EAD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B6594B-A749-4C94-B162-57695B2E41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058ECF-AE3A-472E-B6F5-97DDCC9B37F4}" type="datetimeFigureOut">
              <a:rPr lang="ru-RU" smtClean="0"/>
              <a:t>вс 08.10.23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33D555B-CFF8-4489-8DDE-7B85E71326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8267958-2D42-487C-A16F-478BF46912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BD105D-B9C7-435A-8A46-DDD8FACC04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922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вс 08.10.23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0348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B251C7-CDF6-43D0-9A51-7E1AB5F03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365125"/>
            <a:ext cx="6894945" cy="156845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  <a:latin typeface="Georgia" panose="02040502050405020303" pitchFamily="18" charset="0"/>
              </a:rPr>
              <a:t>Проблематика </a:t>
            </a:r>
            <a:r>
              <a:rPr lang="ru-RU" sz="4000" b="1" dirty="0" err="1">
                <a:solidFill>
                  <a:srgbClr val="FF0000"/>
                </a:solidFill>
                <a:latin typeface="Georgia" panose="02040502050405020303" pitchFamily="18" charset="0"/>
              </a:rPr>
              <a:t>УИРс</a:t>
            </a:r>
            <a:r>
              <a:rPr lang="ru-RU" sz="4000" b="1" dirty="0">
                <a:solidFill>
                  <a:srgbClr val="FF0000"/>
                </a:solidFill>
                <a:latin typeface="Georgia" panose="02040502050405020303" pitchFamily="18" charset="0"/>
              </a:rPr>
              <a:t> Елистратовой И. В. </a:t>
            </a:r>
            <a:br>
              <a:rPr lang="ru-RU" sz="3600" b="1" dirty="0">
                <a:solidFill>
                  <a:srgbClr val="FF0000"/>
                </a:solidFill>
                <a:latin typeface="Georgia" panose="02040502050405020303" pitchFamily="18" charset="0"/>
              </a:rPr>
            </a:br>
            <a:r>
              <a:rPr lang="ru-RU" sz="2700" b="1" dirty="0">
                <a:solidFill>
                  <a:srgbClr val="FF0000"/>
                </a:solidFill>
                <a:latin typeface="Georgia" panose="02040502050405020303" pitchFamily="18" charset="0"/>
              </a:rPr>
              <a:t>(преподаватель педагогики и методики преподавания естествознания)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3AA4803-E575-4654-8B12-93993BD413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3357" y="2141537"/>
            <a:ext cx="7733145" cy="4351338"/>
          </a:xfrm>
        </p:spPr>
        <p:txBody>
          <a:bodyPr>
            <a:normAutofit lnSpcReduction="10000"/>
          </a:bodyPr>
          <a:lstStyle/>
          <a:p>
            <a:r>
              <a:rPr lang="ru-RU" b="1" dirty="0">
                <a:solidFill>
                  <a:srgbClr val="FF0000"/>
                </a:solidFill>
                <a:latin typeface="Georgia" panose="02040502050405020303" pitchFamily="18" charset="0"/>
              </a:rPr>
              <a:t>Формирование у младших школьников в рамках учебной и внеучебной деятельности:</a:t>
            </a:r>
          </a:p>
          <a:p>
            <a:r>
              <a:rPr lang="ru-RU" b="1" dirty="0">
                <a:latin typeface="Georgia" panose="02040502050405020303" pitchFamily="18" charset="0"/>
              </a:rPr>
              <a:t>ценностных отношений: к здоровью, к Родине и т.д.;</a:t>
            </a:r>
          </a:p>
          <a:p>
            <a:r>
              <a:rPr lang="ru-RU" b="1" dirty="0">
                <a:latin typeface="Georgia" panose="02040502050405020303" pitchFamily="18" charset="0"/>
              </a:rPr>
              <a:t>функциональной грамотности: читательской, естественно-научной, финансовой, глобальных компетенций, экологической, информационной и т.д.;</a:t>
            </a:r>
          </a:p>
          <a:p>
            <a:r>
              <a:rPr lang="ru-RU" b="1" dirty="0">
                <a:latin typeface="Georgia" panose="02040502050405020303" pitchFamily="18" charset="0"/>
              </a:rPr>
              <a:t>опыта творческой деятельности.</a:t>
            </a:r>
          </a:p>
          <a:p>
            <a:endParaRPr lang="ru-R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698C31-08D3-4D5A-AFB8-457EDB7A60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00" t="19456" r="32001" b="24547"/>
          <a:stretch>
            <a:fillRect/>
          </a:stretch>
        </p:blipFill>
        <p:spPr bwMode="auto">
          <a:xfrm>
            <a:off x="191742" y="122238"/>
            <a:ext cx="1354344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472A99AA-7A3C-430C-BBC2-DF80CEF796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01659" y="260471"/>
            <a:ext cx="3298599" cy="4262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6997272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1E8A5620-C783-48A0-9CE8-F2C59A298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3153" y="122238"/>
            <a:ext cx="9807714" cy="809095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Georgia" panose="02040502050405020303" pitchFamily="18" charset="0"/>
              </a:rPr>
              <a:t>Примерная тематика </a:t>
            </a:r>
            <a:r>
              <a:rPr lang="ru-RU" b="1" dirty="0" err="1">
                <a:solidFill>
                  <a:srgbClr val="FF0000"/>
                </a:solidFill>
                <a:latin typeface="Georgia" panose="02040502050405020303" pitchFamily="18" charset="0"/>
              </a:rPr>
              <a:t>УИРс</a:t>
            </a:r>
            <a:endParaRPr lang="ru-RU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7" name="Таблица 7">
            <a:extLst>
              <a:ext uri="{FF2B5EF4-FFF2-40B4-BE49-F238E27FC236}">
                <a16:creationId xmlns:a16="http://schemas.microsoft.com/office/drawing/2014/main" id="{C47B0115-B85A-41F2-8C3D-AB3458A8456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14404" y="1107551"/>
          <a:ext cx="11763191" cy="585724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3138396">
                  <a:extLst>
                    <a:ext uri="{9D8B030D-6E8A-4147-A177-3AD203B41FA5}">
                      <a16:colId xmlns:a16="http://schemas.microsoft.com/office/drawing/2014/main" val="1445130853"/>
                    </a:ext>
                  </a:extLst>
                </a:gridCol>
                <a:gridCol w="4273377">
                  <a:extLst>
                    <a:ext uri="{9D8B030D-6E8A-4147-A177-3AD203B41FA5}">
                      <a16:colId xmlns:a16="http://schemas.microsoft.com/office/drawing/2014/main" val="2365877738"/>
                    </a:ext>
                  </a:extLst>
                </a:gridCol>
                <a:gridCol w="4351418">
                  <a:extLst>
                    <a:ext uri="{9D8B030D-6E8A-4147-A177-3AD203B41FA5}">
                      <a16:colId xmlns:a16="http://schemas.microsoft.com/office/drawing/2014/main" val="23828190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latin typeface="Georgia" panose="02040502050405020303" pitchFamily="18" charset="0"/>
                        </a:rPr>
                        <a:t>Тема курсовой работы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Georgia" panose="02040502050405020303" pitchFamily="18" charset="0"/>
                        </a:rPr>
                        <a:t>Тема курсовой работы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Georgia" panose="02040502050405020303" pitchFamily="18" charset="0"/>
                        </a:rPr>
                        <a:t>Тема ВКР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30919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latin typeface="Georgia" panose="02040502050405020303" pitchFamily="18" charset="0"/>
                        </a:rPr>
                        <a:t>Формирование у младших школьников ценностного отношения к своему здоровью рамках урочной и  внеурочной  деятельности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Georgia" panose="02040502050405020303" pitchFamily="18" charset="0"/>
                        </a:rPr>
                        <a:t>Проектная деятельность как условие формирования у младших школьников ценностного отношения к своему здоровью рамках урочной и внеурочной деятельности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Georgia" panose="02040502050405020303" pitchFamily="18" charset="0"/>
                        </a:rPr>
                        <a:t>Реализация проектной деятельности на уроках «Физическая культура» как условие формирования ценностей здоровья у обучающихся … класса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53131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latin typeface="Georgia" panose="02040502050405020303" pitchFamily="18" charset="0"/>
                        </a:rPr>
                        <a:t>Особенности проведения уроков  физической культуры в специальных медицинских группах в начальной школе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Georgia" panose="02040502050405020303" pitchFamily="18" charset="0"/>
                        </a:rPr>
                        <a:t>Методические подходы с профилактической направленностью физического воспитания в специальных медицинских группах у младших школьников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Реализация проектной деятельности как одна из форм обучения медицинских групп на уроках «Физическая культура»</a:t>
                      </a:r>
                      <a:endParaRPr lang="ru-RU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20932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latin typeface="Georgia" panose="02040502050405020303" pitchFamily="18" charset="0"/>
                        </a:rPr>
                        <a:t>Формирование креативного мышления у младших школьников во внеурочной деятельности спортивно-оздоровительной направленности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latin typeface="Georgia" panose="02040502050405020303" pitchFamily="18" charset="0"/>
                        </a:rPr>
                        <a:t>Формирование креативного мышления у младших школьников во внеурочной деятельности спортивно-оздоровительной направленности  через использование здоровьесберегающих технологий</a:t>
                      </a:r>
                    </a:p>
                    <a:p>
                      <a:endParaRPr lang="ru-RU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Применение здоровьесберегающих технологий для формирования опыта креативной деятельности у обучающихся … класса во внеурочной деятельности спортивно-оздоровительной направленности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99104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20238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B251C7-CDF6-43D0-9A51-7E1AB5F03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365125"/>
            <a:ext cx="6894945" cy="156845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  <a:latin typeface="Georgia" panose="02040502050405020303" pitchFamily="18" charset="0"/>
              </a:rPr>
              <a:t>Проблематика УИРс Тараканов М. Ю. </a:t>
            </a:r>
            <a:br>
              <a:rPr lang="ru-RU" sz="3600" b="1" dirty="0">
                <a:solidFill>
                  <a:srgbClr val="FF0000"/>
                </a:solidFill>
                <a:latin typeface="Georgia" panose="02040502050405020303" pitchFamily="18" charset="0"/>
              </a:rPr>
            </a:br>
            <a:r>
              <a:rPr lang="ru-RU" sz="2700" b="1" dirty="0">
                <a:solidFill>
                  <a:srgbClr val="FF0000"/>
                </a:solidFill>
                <a:latin typeface="Georgia" panose="02040502050405020303" pitchFamily="18" charset="0"/>
              </a:rPr>
              <a:t>(преподаватель истории и обществознания)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3AA4803-E575-4654-8B12-93993BD413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3357" y="2771334"/>
            <a:ext cx="7733145" cy="3516923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Georgia" panose="02040502050405020303" pitchFamily="18" charset="0"/>
              </a:rPr>
              <a:t>Воспитание духовно-нравственных ценностей у младших школьников.</a:t>
            </a:r>
          </a:p>
          <a:p>
            <a:r>
              <a:rPr lang="ru-RU" b="1" dirty="0">
                <a:solidFill>
                  <a:srgbClr val="FF0000"/>
                </a:solidFill>
                <a:latin typeface="Georgia" panose="02040502050405020303" pitchFamily="18" charset="0"/>
              </a:rPr>
              <a:t>Организация проектной деятельности в начальной школе.</a:t>
            </a:r>
          </a:p>
          <a:p>
            <a:endParaRPr lang="ru-R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698C31-08D3-4D5A-AFB8-457EDB7A60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00" t="19456" r="32001" b="24547"/>
          <a:stretch>
            <a:fillRect/>
          </a:stretch>
        </p:blipFill>
        <p:spPr bwMode="auto">
          <a:xfrm>
            <a:off x="191742" y="122238"/>
            <a:ext cx="1354344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51277" y="537795"/>
            <a:ext cx="2782179" cy="2782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205713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1E8A5620-C783-48A0-9CE8-F2C59A298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3153" y="122238"/>
            <a:ext cx="9807714" cy="809095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Georgia" panose="02040502050405020303" pitchFamily="18" charset="0"/>
              </a:rPr>
              <a:t>Примерная тематика УИРс</a:t>
            </a:r>
          </a:p>
        </p:txBody>
      </p:sp>
      <p:graphicFrame>
        <p:nvGraphicFramePr>
          <p:cNvPr id="7" name="Таблица 7">
            <a:extLst>
              <a:ext uri="{FF2B5EF4-FFF2-40B4-BE49-F238E27FC236}">
                <a16:creationId xmlns:a16="http://schemas.microsoft.com/office/drawing/2014/main" id="{C47B0115-B85A-41F2-8C3D-AB3458A8456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427761"/>
              </p:ext>
            </p:extLst>
          </p:nvPr>
        </p:nvGraphicFramePr>
        <p:xfrm>
          <a:off x="214404" y="1322363"/>
          <a:ext cx="11763191" cy="539496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3138396">
                  <a:extLst>
                    <a:ext uri="{9D8B030D-6E8A-4147-A177-3AD203B41FA5}">
                      <a16:colId xmlns:a16="http://schemas.microsoft.com/office/drawing/2014/main" val="1445130853"/>
                    </a:ext>
                  </a:extLst>
                </a:gridCol>
                <a:gridCol w="4273377">
                  <a:extLst>
                    <a:ext uri="{9D8B030D-6E8A-4147-A177-3AD203B41FA5}">
                      <a16:colId xmlns:a16="http://schemas.microsoft.com/office/drawing/2014/main" val="2365877738"/>
                    </a:ext>
                  </a:extLst>
                </a:gridCol>
                <a:gridCol w="4351418">
                  <a:extLst>
                    <a:ext uri="{9D8B030D-6E8A-4147-A177-3AD203B41FA5}">
                      <a16:colId xmlns:a16="http://schemas.microsoft.com/office/drawing/2014/main" val="2382819078"/>
                    </a:ext>
                  </a:extLst>
                </a:gridCol>
              </a:tblGrid>
              <a:tr h="591484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Georgia" panose="02040502050405020303" pitchFamily="18" charset="0"/>
                        </a:rPr>
                        <a:t>Тема курсовой работы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Georgia" panose="02040502050405020303" pitchFamily="18" charset="0"/>
                        </a:rPr>
                        <a:t>Тема курсовой работы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Georgia" panose="02040502050405020303" pitchFamily="18" charset="0"/>
                        </a:rPr>
                        <a:t>Тема ВКР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3091953"/>
                  </a:ext>
                </a:extLst>
              </a:tr>
              <a:tr h="1715618">
                <a:tc>
                  <a:txBody>
                    <a:bodyPr/>
                    <a:lstStyle/>
                    <a:p>
                      <a:r>
                        <a:rPr lang="ru-RU" sz="24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Особенности воспитания духовно-нравственных ценностей у младших школьников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Воспитание духовно-нравственных ценностей у младших школьников во внеурочной деятельности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Воспитание духовно-нравственных ценностей у обучающихся 3 класса через реализацию программы внеурочной деятельности «….».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5313107"/>
                  </a:ext>
                </a:extLst>
              </a:tr>
              <a:tr h="2044091">
                <a:tc>
                  <a:txBody>
                    <a:bodyPr/>
                    <a:lstStyle/>
                    <a:p>
                      <a:r>
                        <a:rPr lang="ru-RU" sz="24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Организация проектной деятельности в начальной школе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Georgia" panose="02040502050405020303" pitchFamily="18" charset="0"/>
                        </a:rPr>
                        <a:t>Проектная деятельность как средство воспитания духовно-нравственных ценностей у младших школьников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Использование проектной деятельности как средства воспитания духовно-нравственных ценностей у младших школьников на уроках окружающего мира в 3 классе</a:t>
                      </a:r>
                      <a:endParaRPr lang="ru-RU" sz="24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20932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29657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B251C7-CDF6-43D0-9A51-7E1AB5F03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365125"/>
            <a:ext cx="6894945" cy="156845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  <a:latin typeface="Georgia" panose="02040502050405020303" pitchFamily="18" charset="0"/>
              </a:rPr>
              <a:t>Проблематика </a:t>
            </a:r>
            <a:r>
              <a:rPr lang="ru-RU" sz="4000" b="1" dirty="0" err="1">
                <a:solidFill>
                  <a:srgbClr val="FF0000"/>
                </a:solidFill>
                <a:latin typeface="Georgia" panose="02040502050405020303" pitchFamily="18" charset="0"/>
              </a:rPr>
              <a:t>УИРс</a:t>
            </a:r>
            <a:r>
              <a:rPr lang="ru-RU" sz="4000" b="1" dirty="0">
                <a:solidFill>
                  <a:srgbClr val="FF0000"/>
                </a:solidFill>
                <a:latin typeface="Georgia" panose="02040502050405020303" pitchFamily="18" charset="0"/>
              </a:rPr>
              <a:t> Солончук Т.А. </a:t>
            </a:r>
            <a:br>
              <a:rPr lang="ru-RU" sz="3600" b="1" dirty="0">
                <a:solidFill>
                  <a:srgbClr val="FF0000"/>
                </a:solidFill>
                <a:latin typeface="Georgia" panose="02040502050405020303" pitchFamily="18" charset="0"/>
              </a:rPr>
            </a:br>
            <a:r>
              <a:rPr lang="ru-RU" sz="2700" b="1" dirty="0">
                <a:solidFill>
                  <a:srgbClr val="FF0000"/>
                </a:solidFill>
                <a:latin typeface="Georgia" panose="02040502050405020303" pitchFamily="18" charset="0"/>
              </a:rPr>
              <a:t>(преподаватель информатики и ИКТ в проф. деятельности)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3AA4803-E575-4654-8B12-93993BD413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001" y="2960913"/>
            <a:ext cx="10929052" cy="3367315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400" b="1" dirty="0">
                <a:solidFill>
                  <a:srgbClr val="FF0000"/>
                </a:solidFill>
                <a:latin typeface="Georgia" panose="02040502050405020303" pitchFamily="18" charset="0"/>
              </a:rPr>
              <a:t>Формирование у младших школьников средствами цифровых инструментов и сервисов, интерактивного оборудования: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ru-RU" sz="2400" b="1" dirty="0">
                <a:latin typeface="Georgia" panose="02040502050405020303" pitchFamily="18" charset="0"/>
              </a:rPr>
              <a:t>универсальных учебных познавательных действий (базовых логических действий,  базовых исследовательских действий, работа с информацией);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ru-RU" sz="2400" b="1" dirty="0">
                <a:latin typeface="Georgia" panose="02040502050405020303" pitchFamily="18" charset="0"/>
              </a:rPr>
              <a:t>логического мышления.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ru-RU" sz="2400" dirty="0"/>
          </a:p>
        </p:txBody>
      </p:sp>
      <p:sp>
        <p:nvSpPr>
          <p:cNvPr id="6" name="Овал 5"/>
          <p:cNvSpPr/>
          <p:nvPr/>
        </p:nvSpPr>
        <p:spPr>
          <a:xfrm>
            <a:off x="537030" y="567527"/>
            <a:ext cx="165942" cy="1683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3" descr="C:\Documents and Settings\User\Рабочий стол\Гора Белая\Кухня\флаг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00" t="19456" r="32001" b="24547"/>
          <a:stretch>
            <a:fillRect/>
          </a:stretch>
        </p:blipFill>
        <p:spPr bwMode="auto">
          <a:xfrm>
            <a:off x="150813" y="108858"/>
            <a:ext cx="17272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Овал 8"/>
          <p:cNvSpPr/>
          <p:nvPr/>
        </p:nvSpPr>
        <p:spPr>
          <a:xfrm>
            <a:off x="619498" y="675794"/>
            <a:ext cx="216024" cy="216024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7" r="15510"/>
          <a:stretch/>
        </p:blipFill>
        <p:spPr>
          <a:xfrm>
            <a:off x="8672172" y="230054"/>
            <a:ext cx="3160237" cy="2382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7774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1E8A5620-C783-48A0-9CE8-F2C59A298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3153" y="122239"/>
            <a:ext cx="9807714" cy="690562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Georgia" panose="02040502050405020303" pitchFamily="18" charset="0"/>
              </a:rPr>
              <a:t>Примерная тематика </a:t>
            </a:r>
            <a:r>
              <a:rPr lang="ru-RU" sz="3600" b="1" dirty="0" err="1">
                <a:solidFill>
                  <a:srgbClr val="FF0000"/>
                </a:solidFill>
                <a:latin typeface="Georgia" panose="02040502050405020303" pitchFamily="18" charset="0"/>
              </a:rPr>
              <a:t>УИРс</a:t>
            </a:r>
            <a:endParaRPr lang="ru-RU" sz="3600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7" name="Таблица 7">
            <a:extLst>
              <a:ext uri="{FF2B5EF4-FFF2-40B4-BE49-F238E27FC236}">
                <a16:creationId xmlns:a16="http://schemas.microsoft.com/office/drawing/2014/main" id="{C47B0115-B85A-41F2-8C3D-AB3458A8456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28918" y="875322"/>
          <a:ext cx="11763191" cy="558292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3138396">
                  <a:extLst>
                    <a:ext uri="{9D8B030D-6E8A-4147-A177-3AD203B41FA5}">
                      <a16:colId xmlns:a16="http://schemas.microsoft.com/office/drawing/2014/main" val="1445130853"/>
                    </a:ext>
                  </a:extLst>
                </a:gridCol>
                <a:gridCol w="4273377">
                  <a:extLst>
                    <a:ext uri="{9D8B030D-6E8A-4147-A177-3AD203B41FA5}">
                      <a16:colId xmlns:a16="http://schemas.microsoft.com/office/drawing/2014/main" val="2365877738"/>
                    </a:ext>
                  </a:extLst>
                </a:gridCol>
                <a:gridCol w="4351418">
                  <a:extLst>
                    <a:ext uri="{9D8B030D-6E8A-4147-A177-3AD203B41FA5}">
                      <a16:colId xmlns:a16="http://schemas.microsoft.com/office/drawing/2014/main" val="23828190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latin typeface="Georgia" panose="02040502050405020303" pitchFamily="18" charset="0"/>
                        </a:rPr>
                        <a:t>Тема курсовой работы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Georgia" panose="02040502050405020303" pitchFamily="18" charset="0"/>
                        </a:rPr>
                        <a:t>Тема курсовой работы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Georgia" panose="02040502050405020303" pitchFamily="18" charset="0"/>
                        </a:rPr>
                        <a:t>Тема ВКР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30919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261938"/>
                      <a:r>
                        <a:rPr lang="ru-RU" dirty="0">
                          <a:latin typeface="Georgia" panose="02040502050405020303" pitchFamily="18" charset="0"/>
                        </a:rPr>
                        <a:t>Применение цифровых инструментов и сервисов в образовательном процессе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174625" algn="just"/>
                      <a:r>
                        <a:rPr lang="ru-RU" dirty="0">
                          <a:latin typeface="Georgia" panose="02040502050405020303" pitchFamily="18" charset="0"/>
                        </a:rPr>
                        <a:t>Применение цифровых инструментов и сервисов на</a:t>
                      </a:r>
                      <a:r>
                        <a:rPr lang="ru-RU" baseline="0" dirty="0">
                          <a:latin typeface="Georgia" panose="02040502050405020303" pitchFamily="18" charset="0"/>
                        </a:rPr>
                        <a:t> уроках в начальной школе как средство формирования у младших школьников умений работать с информацией</a:t>
                      </a:r>
                      <a:endParaRPr lang="ru-RU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261938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latin typeface="Georgia" panose="02040502050405020303" pitchFamily="18" charset="0"/>
                        </a:rPr>
                        <a:t>Проектирование серии уроков с использованием цифровых инструментов и сервисов на</a:t>
                      </a:r>
                      <a:r>
                        <a:rPr lang="ru-RU" baseline="0" dirty="0">
                          <a:latin typeface="Georgia" panose="02040502050405020303" pitchFamily="18" charset="0"/>
                        </a:rPr>
                        <a:t> уроках в начальной школе как средство формирования у младших школьников умений работать с информацией</a:t>
                      </a:r>
                      <a:endParaRPr lang="ru-RU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53131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261938" algn="just"/>
                      <a:r>
                        <a:rPr lang="ru-RU" dirty="0">
                          <a:latin typeface="Georgia" panose="02040502050405020303" pitchFamily="18" charset="0"/>
                        </a:rPr>
                        <a:t>Применение</a:t>
                      </a:r>
                      <a:r>
                        <a:rPr lang="ru-RU" baseline="0" dirty="0">
                          <a:latin typeface="Georgia" panose="02040502050405020303" pitchFamily="18" charset="0"/>
                        </a:rPr>
                        <a:t> современных интерактивных средств обучения в начальной школе</a:t>
                      </a:r>
                      <a:endParaRPr lang="ru-RU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174625" algn="just"/>
                      <a:r>
                        <a:rPr lang="ru-RU" dirty="0">
                          <a:latin typeface="Georgia" panose="02040502050405020303" pitchFamily="18" charset="0"/>
                        </a:rPr>
                        <a:t>Использование возможностей интерактивной доски </a:t>
                      </a:r>
                      <a:r>
                        <a:rPr lang="en-US" dirty="0" err="1">
                          <a:latin typeface="Georgia" panose="02040502050405020303" pitchFamily="18" charset="0"/>
                        </a:rPr>
                        <a:t>SmartBoard</a:t>
                      </a:r>
                      <a:r>
                        <a:rPr lang="ru-RU" baseline="0" dirty="0">
                          <a:latin typeface="Georgia" panose="02040502050405020303" pitchFamily="18" charset="0"/>
                        </a:rPr>
                        <a:t> в процессе овладения младшими школьниками базовыми логическими действиями</a:t>
                      </a:r>
                      <a:endParaRPr lang="ru-RU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363538" algn="just"/>
                      <a:r>
                        <a:rPr lang="ru-RU" dirty="0">
                          <a:latin typeface="Georgia" panose="02040502050405020303" pitchFamily="18" charset="0"/>
                        </a:rPr>
                        <a:t>Развитие базовых логических действий у учащихся начальных классов средствами</a:t>
                      </a:r>
                      <a:r>
                        <a:rPr lang="ru-RU" baseline="0" dirty="0">
                          <a:latin typeface="Georgia" panose="02040502050405020303" pitchFamily="18" charset="0"/>
                        </a:rPr>
                        <a:t> </a:t>
                      </a:r>
                      <a:r>
                        <a:rPr lang="ru-RU" dirty="0">
                          <a:latin typeface="Georgia" panose="02040502050405020303" pitchFamily="18" charset="0"/>
                        </a:rPr>
                        <a:t>интерактивной доски </a:t>
                      </a:r>
                      <a:r>
                        <a:rPr lang="en-US" dirty="0" err="1">
                          <a:latin typeface="Georgia" panose="02040502050405020303" pitchFamily="18" charset="0"/>
                        </a:rPr>
                        <a:t>SmartBoard</a:t>
                      </a:r>
                      <a:r>
                        <a:rPr lang="ru-RU" baseline="0" dirty="0">
                          <a:latin typeface="Georgia" panose="02040502050405020303" pitchFamily="18" charset="0"/>
                        </a:rPr>
                        <a:t> </a:t>
                      </a:r>
                      <a:endParaRPr lang="ru-RU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20932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174625" algn="just"/>
                      <a:r>
                        <a:rPr lang="ru-RU" dirty="0">
                          <a:latin typeface="Georgia" panose="02040502050405020303" pitchFamily="18" charset="0"/>
                        </a:rPr>
                        <a:t>Применение образовательных конструкторов как современного средства обучения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261938" algn="just"/>
                      <a:r>
                        <a:rPr lang="ru-RU" dirty="0">
                          <a:latin typeface="Georgia" panose="02040502050405020303" pitchFamily="18" charset="0"/>
                        </a:rPr>
                        <a:t>Применение образовательных конструкторов как средства развития базовых исследовательских действий</a:t>
                      </a:r>
                      <a:r>
                        <a:rPr lang="ru-RU" baseline="0" dirty="0">
                          <a:latin typeface="Georgia" panose="02040502050405020303" pitchFamily="18" charset="0"/>
                        </a:rPr>
                        <a:t> у обучающихся начальных классов</a:t>
                      </a:r>
                      <a:endParaRPr lang="ru-RU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363538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Проектирование серии внеурочных занятий с использованием образовательных конструкторов </a:t>
                      </a:r>
                      <a:r>
                        <a:rPr lang="ru-RU" dirty="0">
                          <a:latin typeface="Georgia" panose="02040502050405020303" pitchFamily="18" charset="0"/>
                        </a:rPr>
                        <a:t>как средства развития базовых исследовательских действий</a:t>
                      </a:r>
                      <a:r>
                        <a:rPr lang="ru-RU" baseline="0" dirty="0">
                          <a:latin typeface="Georgia" panose="02040502050405020303" pitchFamily="18" charset="0"/>
                        </a:rPr>
                        <a:t> у обучающихся начальных классов</a:t>
                      </a:r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99104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08598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B251C7-CDF6-43D0-9A51-7E1AB5F03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6086" y="365125"/>
            <a:ext cx="7025259" cy="156845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  <a:latin typeface="Georgia" panose="02040502050405020303" pitchFamily="18" charset="0"/>
              </a:rPr>
              <a:t>Проблематика </a:t>
            </a:r>
            <a:r>
              <a:rPr lang="ru-RU" sz="4000" b="1" dirty="0" err="1">
                <a:solidFill>
                  <a:srgbClr val="FF0000"/>
                </a:solidFill>
                <a:latin typeface="Georgia" panose="02040502050405020303" pitchFamily="18" charset="0"/>
              </a:rPr>
              <a:t>УИРс</a:t>
            </a:r>
            <a:r>
              <a:rPr lang="ru-RU" sz="4000" b="1" dirty="0">
                <a:solidFill>
                  <a:srgbClr val="FF0000"/>
                </a:solidFill>
                <a:latin typeface="Georgia" panose="02040502050405020303" pitchFamily="18" charset="0"/>
              </a:rPr>
              <a:t> </a:t>
            </a:r>
            <a:br>
              <a:rPr lang="ru-RU" sz="4000" b="1" dirty="0">
                <a:solidFill>
                  <a:srgbClr val="FF0000"/>
                </a:solidFill>
                <a:latin typeface="Georgia" panose="02040502050405020303" pitchFamily="18" charset="0"/>
              </a:rPr>
            </a:br>
            <a:r>
              <a:rPr lang="ru-RU" sz="3600" b="1" dirty="0">
                <a:solidFill>
                  <a:srgbClr val="FF0000"/>
                </a:solidFill>
                <a:latin typeface="Georgia" panose="02040502050405020303" pitchFamily="18" charset="0"/>
              </a:rPr>
              <a:t>Цапля Светланы Николаевны </a:t>
            </a:r>
            <a:br>
              <a:rPr lang="ru-RU" sz="2700" b="1" dirty="0">
                <a:solidFill>
                  <a:srgbClr val="FF0000"/>
                </a:solidFill>
                <a:latin typeface="Georgia" panose="02040502050405020303" pitchFamily="18" charset="0"/>
              </a:rPr>
            </a:br>
            <a:r>
              <a:rPr lang="ru-RU" sz="2700" b="1" dirty="0">
                <a:solidFill>
                  <a:srgbClr val="FF0000"/>
                </a:solidFill>
                <a:latin typeface="Georgia" panose="02040502050405020303" pitchFamily="18" charset="0"/>
              </a:rPr>
              <a:t>(преподавателя теории и методики математики и физической культуры)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3AA4803-E575-4654-8B12-93993BD413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3357" y="2141537"/>
            <a:ext cx="7733145" cy="4351338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>
                <a:latin typeface="Georgia" panose="02040502050405020303" pitchFamily="18" charset="0"/>
              </a:rPr>
              <a:t>Формирование у младших школьников вычислительных навыков на уроках математики.</a:t>
            </a:r>
          </a:p>
          <a:p>
            <a:r>
              <a:rPr lang="ru-RU" b="1" dirty="0">
                <a:latin typeface="Georgia" panose="02040502050405020303" pitchFamily="18" charset="0"/>
              </a:rPr>
              <a:t>Формирование у младших школьников умения решать текстовые задачи на уроках математики.</a:t>
            </a:r>
          </a:p>
          <a:p>
            <a:r>
              <a:rPr lang="ru-RU" b="1" dirty="0">
                <a:latin typeface="Georgia" panose="02040502050405020303" pitchFamily="18" charset="0"/>
              </a:rPr>
              <a:t>Формирование у младших школьников информационной грамотности в учебной деятельности.</a:t>
            </a:r>
          </a:p>
          <a:p>
            <a:r>
              <a:rPr lang="ru-RU" b="1" dirty="0">
                <a:latin typeface="Georgia" panose="02040502050405020303" pitchFamily="18" charset="0"/>
              </a:rPr>
              <a:t>Формирование у младших школьников здорового образа жизни в урочной и внеурочной деятельности.</a:t>
            </a:r>
            <a:endParaRPr lang="ru-R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698C31-08D3-4D5A-AFB8-457EDB7A60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00" t="19456" r="32001" b="24547"/>
          <a:stretch>
            <a:fillRect/>
          </a:stretch>
        </p:blipFill>
        <p:spPr bwMode="auto">
          <a:xfrm>
            <a:off x="191742" y="122238"/>
            <a:ext cx="1354344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1564" y="434109"/>
            <a:ext cx="2706253" cy="3999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87811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1E8A5620-C783-48A0-9CE8-F2C59A298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3153" y="122238"/>
            <a:ext cx="9807714" cy="809095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Georgia" panose="02040502050405020303" pitchFamily="18" charset="0"/>
              </a:rPr>
              <a:t>Примерная тематика </a:t>
            </a:r>
            <a:r>
              <a:rPr lang="ru-RU" sz="3600" b="1" dirty="0" err="1">
                <a:solidFill>
                  <a:srgbClr val="FF0000"/>
                </a:solidFill>
                <a:latin typeface="Georgia" panose="02040502050405020303" pitchFamily="18" charset="0"/>
              </a:rPr>
              <a:t>УИРс</a:t>
            </a:r>
            <a:endParaRPr lang="ru-RU" sz="3600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7" name="Таблица 7">
            <a:extLst>
              <a:ext uri="{FF2B5EF4-FFF2-40B4-BE49-F238E27FC236}">
                <a16:creationId xmlns:a16="http://schemas.microsoft.com/office/drawing/2014/main" id="{C47B0115-B85A-41F2-8C3D-AB3458A8456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69822" y="848933"/>
          <a:ext cx="11763191" cy="565912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3138396">
                  <a:extLst>
                    <a:ext uri="{9D8B030D-6E8A-4147-A177-3AD203B41FA5}">
                      <a16:colId xmlns:a16="http://schemas.microsoft.com/office/drawing/2014/main" val="1445130853"/>
                    </a:ext>
                  </a:extLst>
                </a:gridCol>
                <a:gridCol w="4273377">
                  <a:extLst>
                    <a:ext uri="{9D8B030D-6E8A-4147-A177-3AD203B41FA5}">
                      <a16:colId xmlns:a16="http://schemas.microsoft.com/office/drawing/2014/main" val="2365877738"/>
                    </a:ext>
                  </a:extLst>
                </a:gridCol>
                <a:gridCol w="4351418">
                  <a:extLst>
                    <a:ext uri="{9D8B030D-6E8A-4147-A177-3AD203B41FA5}">
                      <a16:colId xmlns:a16="http://schemas.microsoft.com/office/drawing/2014/main" val="23828190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700" dirty="0">
                          <a:latin typeface="Georgia" panose="02040502050405020303" pitchFamily="18" charset="0"/>
                        </a:rPr>
                        <a:t>Тема курсовой работы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>
                          <a:latin typeface="Georgia" panose="02040502050405020303" pitchFamily="18" charset="0"/>
                        </a:rPr>
                        <a:t>Тема курсовой работы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>
                          <a:latin typeface="Georgia" panose="02040502050405020303" pitchFamily="18" charset="0"/>
                        </a:rPr>
                        <a:t>Тема ВКР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330919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700" b="0">
                          <a:latin typeface="Georgia" panose="02040502050405020303" pitchFamily="18" charset="0"/>
                        </a:rPr>
                        <a:t>Условия</a:t>
                      </a:r>
                      <a:r>
                        <a:rPr lang="ru-RU" sz="1700" b="0" baseline="0">
                          <a:latin typeface="Georgia" panose="02040502050405020303" pitchFamily="18" charset="0"/>
                        </a:rPr>
                        <a:t> ф</a:t>
                      </a:r>
                      <a:r>
                        <a:rPr lang="ru-RU" sz="1700" b="0">
                          <a:latin typeface="Georgia" panose="02040502050405020303" pitchFamily="18" charset="0"/>
                        </a:rPr>
                        <a:t>ормирования у младших школьников вычислительных навыков на уроках математики.</a:t>
                      </a:r>
                      <a:endParaRPr lang="ru-RU" sz="17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700" dirty="0">
                          <a:latin typeface="Georgia" panose="02040502050405020303" pitchFamily="18" charset="0"/>
                        </a:rPr>
                        <a:t>Электронные образовательные</a:t>
                      </a:r>
                      <a:r>
                        <a:rPr lang="ru-RU" sz="1700" baseline="0" dirty="0">
                          <a:latin typeface="Georgia" panose="02040502050405020303" pitchFamily="18" charset="0"/>
                        </a:rPr>
                        <a:t> ресурсы как условие формирования </a:t>
                      </a:r>
                      <a:r>
                        <a:rPr lang="ru-RU" sz="1700" b="0" dirty="0">
                          <a:latin typeface="Georgia" panose="02040502050405020303" pitchFamily="18" charset="0"/>
                        </a:rPr>
                        <a:t>у младших школьников вычислительных навыков на уроках математики.</a:t>
                      </a:r>
                      <a:endParaRPr lang="ru-RU" sz="17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700" dirty="0">
                          <a:latin typeface="Georgia" panose="02040502050405020303" pitchFamily="18" charset="0"/>
                        </a:rPr>
                        <a:t>Применение электронных</a:t>
                      </a:r>
                      <a:r>
                        <a:rPr lang="ru-RU" sz="1700" baseline="0" dirty="0">
                          <a:latin typeface="Georgia" panose="02040502050405020303" pitchFamily="18" charset="0"/>
                        </a:rPr>
                        <a:t> образовательных ресурсов на уроках математики как условие формирования вычислительных навыков </a:t>
                      </a:r>
                      <a:r>
                        <a:rPr lang="ru-RU" sz="1700" dirty="0">
                          <a:latin typeface="Georgia" panose="02040502050405020303" pitchFamily="18" charset="0"/>
                        </a:rPr>
                        <a:t>у обучающихся … класса.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53131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700" b="0" dirty="0">
                          <a:latin typeface="Georgia" panose="02040502050405020303" pitchFamily="18" charset="0"/>
                        </a:rPr>
                        <a:t>Условия формирования у младших школьников умения решать</a:t>
                      </a:r>
                      <a:r>
                        <a:rPr lang="ru-RU" sz="1700" b="0" baseline="0" dirty="0">
                          <a:latin typeface="Georgia" panose="02040502050405020303" pitchFamily="18" charset="0"/>
                        </a:rPr>
                        <a:t> текстовые задачи на уроках математики.</a:t>
                      </a:r>
                      <a:endParaRPr lang="ru-RU" sz="17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dirty="0">
                          <a:latin typeface="Georgia" panose="02040502050405020303" pitchFamily="18" charset="0"/>
                        </a:rPr>
                        <a:t>Моделирование как условие </a:t>
                      </a:r>
                      <a:r>
                        <a:rPr lang="ru-RU" sz="1700" b="0" dirty="0">
                          <a:latin typeface="Georgia" panose="02040502050405020303" pitchFamily="18" charset="0"/>
                        </a:rPr>
                        <a:t>формирования у младших школьников умения решать</a:t>
                      </a:r>
                      <a:r>
                        <a:rPr lang="ru-RU" sz="1700" b="0" baseline="0" dirty="0">
                          <a:latin typeface="Georgia" panose="02040502050405020303" pitchFamily="18" charset="0"/>
                        </a:rPr>
                        <a:t> текстовые задачи на уроках математики.</a:t>
                      </a:r>
                      <a:endParaRPr lang="ru-RU" sz="17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dirty="0">
                          <a:latin typeface="Georgia" panose="02040502050405020303" pitchFamily="18" charset="0"/>
                        </a:rPr>
                        <a:t>Применение моделирования на уроках математики как</a:t>
                      </a:r>
                      <a:r>
                        <a:rPr lang="ru-RU" sz="1700" baseline="0" dirty="0">
                          <a:latin typeface="Georgia" panose="02040502050405020303" pitchFamily="18" charset="0"/>
                        </a:rPr>
                        <a:t> условие </a:t>
                      </a:r>
                      <a:r>
                        <a:rPr lang="ru-RU" sz="1700" b="0" dirty="0">
                          <a:latin typeface="Georgia" panose="02040502050405020303" pitchFamily="18" charset="0"/>
                        </a:rPr>
                        <a:t>формирования у обучающихся … класса умения решать</a:t>
                      </a:r>
                      <a:r>
                        <a:rPr lang="ru-RU" sz="1700" b="0" baseline="0" dirty="0">
                          <a:latin typeface="Georgia" panose="02040502050405020303" pitchFamily="18" charset="0"/>
                        </a:rPr>
                        <a:t> текстовые задачи.</a:t>
                      </a:r>
                      <a:endParaRPr lang="ru-RU" sz="17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700" b="0" baseline="0" dirty="0">
                          <a:latin typeface="Georgia" panose="02040502050405020303" pitchFamily="18" charset="0"/>
                        </a:rPr>
                        <a:t>Условия формирования</a:t>
                      </a:r>
                      <a:r>
                        <a:rPr lang="ru-RU" sz="1700" b="0" dirty="0">
                          <a:latin typeface="Georgia" panose="02040502050405020303" pitchFamily="18" charset="0"/>
                        </a:rPr>
                        <a:t> у младших школьников информационной грамотности в учебной деятельности.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700" kern="1200" dirty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Моделирование как условие </a:t>
                      </a:r>
                      <a:r>
                        <a:rPr lang="ru-RU" sz="1700" dirty="0">
                          <a:latin typeface="Georgia" panose="02040502050405020303" pitchFamily="18" charset="0"/>
                        </a:rPr>
                        <a:t> формирования информационной</a:t>
                      </a:r>
                      <a:r>
                        <a:rPr lang="ru-RU" sz="1700" baseline="0" dirty="0">
                          <a:latin typeface="Georgia" panose="02040502050405020303" pitchFamily="18" charset="0"/>
                        </a:rPr>
                        <a:t> грамотности у обучающихся начальной школы в учебной деятельности.</a:t>
                      </a:r>
                      <a:endParaRPr lang="ru-RU" sz="17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700" kern="1200" dirty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Использование </a:t>
                      </a:r>
                      <a:r>
                        <a:rPr lang="ru-RU" sz="1700" kern="1200" baseline="0" dirty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м</a:t>
                      </a:r>
                      <a:r>
                        <a:rPr lang="ru-RU" sz="1700" kern="1200" dirty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оделирования </a:t>
                      </a:r>
                      <a:r>
                        <a:rPr lang="ru-RU" sz="1700" baseline="0" dirty="0">
                          <a:latin typeface="Georgia" panose="02040502050405020303" pitchFamily="18" charset="0"/>
                        </a:rPr>
                        <a:t>на уроках начальной школы </a:t>
                      </a:r>
                      <a:r>
                        <a:rPr lang="ru-RU" sz="1700" kern="1200" dirty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как условие </a:t>
                      </a:r>
                      <a:r>
                        <a:rPr lang="ru-RU" sz="1700" dirty="0">
                          <a:latin typeface="Georgia" panose="02040502050405020303" pitchFamily="18" charset="0"/>
                        </a:rPr>
                        <a:t>формирования информационной</a:t>
                      </a:r>
                      <a:r>
                        <a:rPr lang="ru-RU" sz="1700" baseline="0" dirty="0">
                          <a:latin typeface="Georgia" panose="02040502050405020303" pitchFamily="18" charset="0"/>
                        </a:rPr>
                        <a:t> грамотности у обучающихся … класса.</a:t>
                      </a:r>
                      <a:endParaRPr lang="ru-RU" sz="17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20932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700" b="0">
                          <a:latin typeface="Georgia" panose="02040502050405020303" pitchFamily="18" charset="0"/>
                        </a:rPr>
                        <a:t>Условия формирования у младших школьников здорового образа жизни во внеурочной деятельности.</a:t>
                      </a:r>
                      <a:endParaRPr lang="ru-RU" sz="17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dirty="0">
                          <a:latin typeface="Georgia" panose="02040502050405020303" pitchFamily="18" charset="0"/>
                        </a:rPr>
                        <a:t>Малые формы физического воспитания как условие формирования здорового образа</a:t>
                      </a:r>
                      <a:r>
                        <a:rPr lang="ru-RU" sz="1700" baseline="0" dirty="0">
                          <a:latin typeface="Georgia" panose="02040502050405020303" pitchFamily="18" charset="0"/>
                        </a:rPr>
                        <a:t> жизни у младших школьников</a:t>
                      </a:r>
                      <a:r>
                        <a:rPr lang="ru-RU" sz="1700" dirty="0">
                          <a:latin typeface="Georgia" panose="02040502050405020303" pitchFamily="18" charset="0"/>
                        </a:rPr>
                        <a:t>.</a:t>
                      </a:r>
                    </a:p>
                    <a:p>
                      <a:endParaRPr lang="ru-RU" sz="17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700" kern="1200" dirty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Применение малых форм физического воспитания в</a:t>
                      </a:r>
                      <a:r>
                        <a:rPr lang="ru-RU" sz="1700" kern="1200" baseline="0" dirty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 режиме учебного дня как условие формирования здорового образа жизни у обучающихся … класса.</a:t>
                      </a:r>
                      <a:endParaRPr lang="ru-RU" sz="1700" kern="1200" dirty="0">
                        <a:solidFill>
                          <a:schemeClr val="dk1"/>
                        </a:solidFill>
                        <a:effectLst/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99104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26126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4238" y="731836"/>
            <a:ext cx="7078930" cy="2270854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  <a:latin typeface="Georgia" panose="02040502050405020303" pitchFamily="18" charset="0"/>
              </a:rPr>
              <a:t>Фарафонова Елена Сергеевна</a:t>
            </a:r>
            <a:br>
              <a:rPr lang="ru-RU" b="1" dirty="0">
                <a:solidFill>
                  <a:srgbClr val="FF0000"/>
                </a:solidFill>
                <a:latin typeface="Georgia" panose="02040502050405020303" pitchFamily="18" charset="0"/>
              </a:rPr>
            </a:br>
            <a:r>
              <a:rPr lang="ru-RU" b="1" dirty="0">
                <a:solidFill>
                  <a:srgbClr val="FF0000"/>
                </a:solidFill>
                <a:latin typeface="Georgia" panose="02040502050405020303" pitchFamily="18" charset="0"/>
              </a:rPr>
              <a:t>(</a:t>
            </a:r>
            <a:r>
              <a:rPr lang="ru-RU" sz="2700" b="1" dirty="0">
                <a:solidFill>
                  <a:srgbClr val="FF0000"/>
                </a:solidFill>
                <a:latin typeface="Georgia" panose="02040502050405020303" pitchFamily="18" charset="0"/>
              </a:rPr>
              <a:t>преподаватель</a:t>
            </a:r>
            <a:r>
              <a:rPr lang="ru-RU" b="1" dirty="0">
                <a:solidFill>
                  <a:srgbClr val="FF0000"/>
                </a:solidFill>
                <a:latin typeface="Georgia" panose="02040502050405020303" pitchFamily="18" charset="0"/>
              </a:rPr>
              <a:t>)</a:t>
            </a:r>
            <a:br>
              <a:rPr lang="ru-RU" b="1" dirty="0">
                <a:solidFill>
                  <a:srgbClr val="FF0000"/>
                </a:solidFill>
                <a:latin typeface="Georgia" panose="02040502050405020303" pitchFamily="18" charset="0"/>
              </a:rPr>
            </a:br>
            <a:r>
              <a:rPr lang="ru-RU" b="1" dirty="0">
                <a:solidFill>
                  <a:srgbClr val="FF0000"/>
                </a:solidFill>
                <a:latin typeface="Georgia" panose="02040502050405020303" pitchFamily="18" charset="0"/>
              </a:rPr>
              <a:t>Темы курсовых работ:</a:t>
            </a:r>
            <a:br>
              <a:rPr lang="ru-RU" b="1" dirty="0">
                <a:solidFill>
                  <a:srgbClr val="FF0000"/>
                </a:solidFill>
                <a:latin typeface="Georgia" panose="02040502050405020303" pitchFamily="18" charset="0"/>
              </a:rPr>
            </a:br>
            <a:endParaRPr lang="ru-RU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0671" y="3855308"/>
            <a:ext cx="11390658" cy="2728054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>
                <a:latin typeface="Georgia" panose="02040502050405020303" pitchFamily="18" charset="0"/>
              </a:rPr>
              <a:t>Проблемы развития внимания в младшем школьном возрасте</a:t>
            </a:r>
          </a:p>
          <a:p>
            <a:r>
              <a:rPr lang="ru-RU" b="1" dirty="0">
                <a:latin typeface="Georgia" panose="02040502050405020303" pitchFamily="18" charset="0"/>
              </a:rPr>
              <a:t>Развитие читательских умений у младших школьников</a:t>
            </a:r>
          </a:p>
          <a:p>
            <a:r>
              <a:rPr lang="ru-RU" b="1" dirty="0">
                <a:latin typeface="Georgia" panose="02040502050405020303" pitchFamily="18" charset="0"/>
              </a:rPr>
              <a:t>Особенности развития устной речи в младшем школьном возрасте</a:t>
            </a:r>
          </a:p>
          <a:p>
            <a:r>
              <a:rPr lang="ru-RU" b="1" dirty="0">
                <a:latin typeface="Georgia" panose="02040502050405020303" pitchFamily="18" charset="0"/>
              </a:rPr>
              <a:t>Особенности развития вычислительных навыков у младших школьников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B02005-D12D-472F-BC8C-52730804DC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00" t="19456" r="32001" b="24547"/>
          <a:stretch>
            <a:fillRect/>
          </a:stretch>
        </p:blipFill>
        <p:spPr bwMode="auto">
          <a:xfrm>
            <a:off x="191742" y="122238"/>
            <a:ext cx="1354344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FE7632FA-DE0E-4336-9CA6-224C8EF671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6783" y="274638"/>
            <a:ext cx="3453475" cy="3495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28910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0660" y="4922772"/>
            <a:ext cx="5150960" cy="1649499"/>
          </a:xfrm>
        </p:spPr>
        <p:txBody>
          <a:bodyPr>
            <a:normAutofit/>
          </a:bodyPr>
          <a:lstStyle/>
          <a:p>
            <a:pPr algn="just"/>
            <a:r>
              <a:rPr lang="ru-RU" sz="2000" b="1" dirty="0" err="1">
                <a:solidFill>
                  <a:srgbClr val="008080"/>
                </a:solidFill>
              </a:rPr>
              <a:t>Цепова</a:t>
            </a:r>
            <a:r>
              <a:rPr lang="ru-RU" sz="2000" b="1" dirty="0">
                <a:solidFill>
                  <a:srgbClr val="008080"/>
                </a:solidFill>
              </a:rPr>
              <a:t> Анастасия Сергеевна</a:t>
            </a:r>
            <a:br>
              <a:rPr lang="ru-RU" sz="2000" b="1" dirty="0">
                <a:solidFill>
                  <a:srgbClr val="008080"/>
                </a:solidFill>
              </a:rPr>
            </a:br>
            <a:r>
              <a:rPr lang="ru-RU" sz="2000" dirty="0">
                <a:solidFill>
                  <a:srgbClr val="008080"/>
                </a:solidFill>
              </a:rPr>
              <a:t>преподаватель </a:t>
            </a:r>
            <a:r>
              <a:rPr lang="ru-RU" sz="2000" dirty="0" err="1">
                <a:solidFill>
                  <a:srgbClr val="008080"/>
                </a:solidFill>
              </a:rPr>
              <a:t>общепрофессиональных</a:t>
            </a:r>
            <a:r>
              <a:rPr lang="ru-RU" sz="2000" dirty="0">
                <a:solidFill>
                  <a:srgbClr val="008080"/>
                </a:solidFill>
              </a:rPr>
              <a:t> дисциплин и профессиональных модулей высшей кв. категории</a:t>
            </a:r>
            <a:br>
              <a:rPr lang="ru-RU" sz="2000" dirty="0">
                <a:solidFill>
                  <a:srgbClr val="008080"/>
                </a:solidFill>
              </a:rPr>
            </a:br>
            <a:r>
              <a:rPr lang="ru-RU" sz="1800" b="1" i="1" dirty="0">
                <a:solidFill>
                  <a:srgbClr val="008080"/>
                </a:solidFill>
              </a:rPr>
              <a:t>лаб. 203 учебной аудитории</a:t>
            </a:r>
            <a:endParaRPr lang="ru-RU" sz="2000" b="1" i="1" dirty="0">
              <a:solidFill>
                <a:srgbClr val="00808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453057" y="142852"/>
            <a:ext cx="6508283" cy="642942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2800" b="1" dirty="0">
                <a:solidFill>
                  <a:srgbClr val="990033"/>
                </a:solidFill>
                <a:latin typeface="Georgia" panose="02040502050405020303" pitchFamily="18" charset="0"/>
              </a:rPr>
              <a:t>Проблематика УИРС</a:t>
            </a:r>
          </a:p>
          <a:p>
            <a:pPr algn="just"/>
            <a:r>
              <a:rPr lang="ru-RU" sz="2200" dirty="0">
                <a:solidFill>
                  <a:srgbClr val="990033"/>
                </a:solidFill>
                <a:latin typeface="Georgia" panose="02040502050405020303" pitchFamily="18" charset="0"/>
              </a:rPr>
              <a:t>Развитие </a:t>
            </a:r>
            <a:r>
              <a:rPr lang="ru-RU" sz="2200" b="1" dirty="0">
                <a:solidFill>
                  <a:srgbClr val="990033"/>
                </a:solidFill>
                <a:latin typeface="Georgia" panose="02040502050405020303" pitchFamily="18" charset="0"/>
              </a:rPr>
              <a:t>логического/ пространственного мышления </a:t>
            </a:r>
            <a:r>
              <a:rPr lang="ru-RU" sz="2200" dirty="0">
                <a:solidFill>
                  <a:srgbClr val="990033"/>
                </a:solidFill>
                <a:latin typeface="Georgia" panose="02040502050405020303" pitchFamily="18" charset="0"/>
              </a:rPr>
              <a:t>учащихся начальных классов на уроках математики;</a:t>
            </a:r>
          </a:p>
          <a:p>
            <a:pPr algn="just"/>
            <a:r>
              <a:rPr lang="ru-RU" sz="2200" dirty="0">
                <a:solidFill>
                  <a:srgbClr val="990033"/>
                </a:solidFill>
                <a:latin typeface="Georgia" panose="02040502050405020303" pitchFamily="18" charset="0"/>
              </a:rPr>
              <a:t>Применение</a:t>
            </a:r>
            <a:r>
              <a:rPr lang="ru-RU" sz="2200" b="1" dirty="0">
                <a:solidFill>
                  <a:srgbClr val="990033"/>
                </a:solidFill>
                <a:latin typeface="Georgia" panose="02040502050405020303" pitchFamily="18" charset="0"/>
              </a:rPr>
              <a:t> уровневых заданий</a:t>
            </a:r>
            <a:r>
              <a:rPr lang="ru-RU" sz="2200" dirty="0">
                <a:solidFill>
                  <a:srgbClr val="990033"/>
                </a:solidFill>
                <a:latin typeface="Georgia" panose="02040502050405020303" pitchFamily="18" charset="0"/>
              </a:rPr>
              <a:t> при обучении математике в начальных классах;</a:t>
            </a:r>
          </a:p>
          <a:p>
            <a:pPr algn="just"/>
            <a:r>
              <a:rPr lang="ru-RU" sz="2200" b="1" dirty="0">
                <a:solidFill>
                  <a:srgbClr val="990033"/>
                </a:solidFill>
                <a:latin typeface="Georgia" panose="02040502050405020303" pitchFamily="18" charset="0"/>
              </a:rPr>
              <a:t>Применение виртуальной экскурсии</a:t>
            </a:r>
            <a:r>
              <a:rPr lang="ru-RU" sz="2200" dirty="0">
                <a:solidFill>
                  <a:srgbClr val="990033"/>
                </a:solidFill>
                <a:latin typeface="Georgia" panose="02040502050405020303" pitchFamily="18" charset="0"/>
              </a:rPr>
              <a:t> при обучении в начальной школе;</a:t>
            </a:r>
          </a:p>
          <a:p>
            <a:pPr algn="just"/>
            <a:r>
              <a:rPr lang="ru-RU" sz="2200" dirty="0">
                <a:solidFill>
                  <a:srgbClr val="990033"/>
                </a:solidFill>
                <a:latin typeface="Georgia" panose="02040502050405020303" pitchFamily="18" charset="0"/>
              </a:rPr>
              <a:t>Формирование</a:t>
            </a:r>
            <a:r>
              <a:rPr lang="ru-RU" sz="2200" b="1" dirty="0">
                <a:solidFill>
                  <a:srgbClr val="990033"/>
                </a:solidFill>
                <a:latin typeface="Georgia" panose="02040502050405020303" pitchFamily="18" charset="0"/>
              </a:rPr>
              <a:t> информационных умений</a:t>
            </a:r>
            <a:r>
              <a:rPr lang="ru-RU" sz="2200" dirty="0">
                <a:solidFill>
                  <a:srgbClr val="990033"/>
                </a:solidFill>
                <a:latin typeface="Georgia" panose="02040502050405020303" pitchFamily="18" charset="0"/>
              </a:rPr>
              <a:t> учащихся начальной школы на уроках математики;</a:t>
            </a:r>
          </a:p>
          <a:p>
            <a:pPr algn="just"/>
            <a:r>
              <a:rPr lang="ru-RU" sz="2200" dirty="0">
                <a:solidFill>
                  <a:srgbClr val="990033"/>
                </a:solidFill>
                <a:latin typeface="Georgia" panose="02040502050405020303" pitchFamily="18" charset="0"/>
              </a:rPr>
              <a:t>Развитие у обучающихся </a:t>
            </a:r>
            <a:r>
              <a:rPr lang="ru-RU" sz="2200" b="1" dirty="0">
                <a:solidFill>
                  <a:srgbClr val="990033"/>
                </a:solidFill>
                <a:latin typeface="Georgia" panose="02040502050405020303" pitchFamily="18" charset="0"/>
              </a:rPr>
              <a:t>базовых исследовательских действий</a:t>
            </a:r>
            <a:r>
              <a:rPr lang="ru-RU" sz="2200" dirty="0">
                <a:solidFill>
                  <a:srgbClr val="990033"/>
                </a:solidFill>
                <a:latin typeface="Georgia" panose="02040502050405020303" pitchFamily="18" charset="0"/>
              </a:rPr>
              <a:t> в начальном курсе математики;</a:t>
            </a:r>
          </a:p>
          <a:p>
            <a:pPr algn="just"/>
            <a:r>
              <a:rPr lang="ru-RU" sz="2200" dirty="0">
                <a:solidFill>
                  <a:srgbClr val="990033"/>
                </a:solidFill>
                <a:latin typeface="Georgia" panose="02040502050405020303" pitchFamily="18" charset="0"/>
              </a:rPr>
              <a:t>Применение </a:t>
            </a:r>
            <a:r>
              <a:rPr lang="ru-RU" sz="2200" b="1" dirty="0">
                <a:solidFill>
                  <a:srgbClr val="990033"/>
                </a:solidFill>
                <a:latin typeface="Georgia" panose="02040502050405020303" pitchFamily="18" charset="0"/>
              </a:rPr>
              <a:t>образовательных веб-</a:t>
            </a:r>
            <a:r>
              <a:rPr lang="ru-RU" sz="2200" b="1" dirty="0" err="1">
                <a:solidFill>
                  <a:srgbClr val="990033"/>
                </a:solidFill>
                <a:latin typeface="Georgia" panose="02040502050405020303" pitchFamily="18" charset="0"/>
              </a:rPr>
              <a:t>квестов</a:t>
            </a:r>
            <a:r>
              <a:rPr lang="ru-RU" sz="2200" dirty="0">
                <a:solidFill>
                  <a:srgbClr val="990033"/>
                </a:solidFill>
                <a:latin typeface="Georgia" panose="02040502050405020303" pitchFamily="18" charset="0"/>
              </a:rPr>
              <a:t> в образовательном процессе начальной школы.</a:t>
            </a:r>
            <a:endParaRPr lang="ru-RU" sz="2400" dirty="0">
              <a:solidFill>
                <a:srgbClr val="990033"/>
              </a:solidFill>
              <a:latin typeface="Georgia" panose="02040502050405020303" pitchFamily="18" charset="0"/>
            </a:endParaRPr>
          </a:p>
        </p:txBody>
      </p:sp>
      <p:sp>
        <p:nvSpPr>
          <p:cNvPr id="1026" name="AutoShape 2" descr="https://xn--80auegd0a5a4d.xn--p1ai/wp-content/uploads/2020/06/10.-%D0%9D%D0%A2%D0%9F%D0%9A-1.jp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xn--80auegd0a5a4d.xn--p1ai/wp-content/uploads/2020/06/10.-%D0%9D%D0%A2%D0%9F%D0%9A-1.jp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https://sun9-24.userapi.com/c845523/v845523828/1aa7b/iZGxv8CL9a8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818"/>
          <a:stretch>
            <a:fillRect/>
          </a:stretch>
        </p:blipFill>
        <p:spPr bwMode="auto">
          <a:xfrm>
            <a:off x="230660" y="0"/>
            <a:ext cx="5936778" cy="1324712"/>
          </a:xfrm>
          <a:prstGeom prst="rect">
            <a:avLst/>
          </a:prstGeom>
          <a:noFill/>
        </p:spPr>
      </p:pic>
      <p:pic>
        <p:nvPicPr>
          <p:cNvPr id="1032" name="Picture 8" descr="https://sun9-3.userapi.com/impg/yZMAipuwHaktL6gPKQmn0QhFBQQGH-BfNbhJYA/gwrfvEyx61U.jpg?size=608x1080&amp;quality=96&amp;sign=8508f7bff77ac0fa6200fe42fb079fc4&amp;type=album"/>
          <p:cNvPicPr>
            <a:picLocks noChangeAspect="1" noChangeArrowheads="1"/>
          </p:cNvPicPr>
          <p:nvPr/>
        </p:nvPicPr>
        <p:blipFill>
          <a:blip r:embed="rId3"/>
          <a:srcRect l="16133" t="31377" r="20799" b="28990"/>
          <a:stretch>
            <a:fillRect/>
          </a:stretch>
        </p:blipFill>
        <p:spPr bwMode="auto">
          <a:xfrm>
            <a:off x="918054" y="920561"/>
            <a:ext cx="3585339" cy="40022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1E8A5620-C783-48A0-9CE8-F2C59A298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4448" y="122238"/>
            <a:ext cx="8291890" cy="606821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  <a:latin typeface="Georgia" panose="02040502050405020303" pitchFamily="18" charset="0"/>
              </a:rPr>
              <a:t>Примерная тематика </a:t>
            </a:r>
            <a:r>
              <a:rPr lang="ru-RU" b="1" dirty="0" err="1">
                <a:solidFill>
                  <a:srgbClr val="C00000"/>
                </a:solidFill>
                <a:latin typeface="Georgia" panose="02040502050405020303" pitchFamily="18" charset="0"/>
              </a:rPr>
              <a:t>УИРс</a:t>
            </a:r>
            <a:endParaRPr lang="ru-RU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7" name="Таблица 7">
            <a:extLst>
              <a:ext uri="{FF2B5EF4-FFF2-40B4-BE49-F238E27FC236}">
                <a16:creationId xmlns:a16="http://schemas.microsoft.com/office/drawing/2014/main" id="{C47B0115-B85A-41F2-8C3D-AB3458A8456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5615708"/>
              </p:ext>
            </p:extLst>
          </p:nvPr>
        </p:nvGraphicFramePr>
        <p:xfrm>
          <a:off x="1546086" y="792480"/>
          <a:ext cx="10266972" cy="606552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739208">
                  <a:extLst>
                    <a:ext uri="{9D8B030D-6E8A-4147-A177-3AD203B41FA5}">
                      <a16:colId xmlns:a16="http://schemas.microsoft.com/office/drawing/2014/main" val="1445130853"/>
                    </a:ext>
                  </a:extLst>
                </a:gridCol>
                <a:gridCol w="3729825">
                  <a:extLst>
                    <a:ext uri="{9D8B030D-6E8A-4147-A177-3AD203B41FA5}">
                      <a16:colId xmlns:a16="http://schemas.microsoft.com/office/drawing/2014/main" val="2365877738"/>
                    </a:ext>
                  </a:extLst>
                </a:gridCol>
                <a:gridCol w="3797939">
                  <a:extLst>
                    <a:ext uri="{9D8B030D-6E8A-4147-A177-3AD203B41FA5}">
                      <a16:colId xmlns:a16="http://schemas.microsoft.com/office/drawing/2014/main" val="2382819078"/>
                    </a:ext>
                  </a:extLst>
                </a:gridCol>
              </a:tblGrid>
              <a:tr h="63593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Тема курсовой работы 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Тема курсовой работы 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Тема ВКР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933091953"/>
                  </a:ext>
                </a:extLst>
              </a:tr>
              <a:tr h="1766471"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Формирование информационных</a:t>
                      </a:r>
                      <a:r>
                        <a:rPr lang="ru-RU" sz="2000" baseline="0" dirty="0"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 умений у обучающихся начальной школы на уроках математики</a:t>
                      </a:r>
                      <a:endParaRPr lang="ru-RU" sz="2000" dirty="0">
                        <a:latin typeface="Georgia" panose="02040502050405020303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Применение интеллект-карт как средство формирования информационных умений учащихся</a:t>
                      </a:r>
                      <a:r>
                        <a:rPr lang="ru-RU" sz="2000" baseline="0" dirty="0"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 на уроках математики в начальной школе</a:t>
                      </a:r>
                      <a:endParaRPr lang="ru-RU" sz="2000" dirty="0">
                        <a:latin typeface="Georgia" panose="02040502050405020303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Реализация метода интеллект-карт как средство формирования информационных</a:t>
                      </a:r>
                      <a:r>
                        <a:rPr lang="ru-RU" sz="2000" baseline="0" dirty="0"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 умений </a:t>
                      </a:r>
                      <a:r>
                        <a:rPr lang="ru-RU" sz="2000" dirty="0"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у обучающихся … класса на уроках</a:t>
                      </a:r>
                      <a:r>
                        <a:rPr lang="ru-RU" sz="2000" baseline="0" dirty="0"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 математики</a:t>
                      </a:r>
                      <a:endParaRPr lang="ru-RU" sz="2000" dirty="0">
                        <a:latin typeface="Georgia" panose="02040502050405020303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25313107"/>
                  </a:ext>
                </a:extLst>
              </a:tr>
              <a:tr h="1483836"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Формирование финансовой грамотности</a:t>
                      </a:r>
                      <a:r>
                        <a:rPr lang="ru-RU" sz="2000" baseline="0" dirty="0"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 учащихся на уроках математики в начальных классах</a:t>
                      </a:r>
                      <a:endParaRPr lang="ru-RU" sz="2000" dirty="0">
                        <a:latin typeface="Georgia" panose="02040502050405020303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Приемы формирования финансовой грамотности учащихся на уроках математики в начальных классах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Применение приемов формирования финансовой грамотности учащихся … класса на уроках математики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812093280"/>
                  </a:ext>
                </a:extLst>
              </a:tr>
              <a:tr h="1483836"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Применение образовательных веб-</a:t>
                      </a:r>
                      <a:r>
                        <a:rPr lang="ru-RU" sz="2000" dirty="0" err="1"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квестов</a:t>
                      </a:r>
                      <a:r>
                        <a:rPr lang="ru-RU" sz="2000" dirty="0"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 в начальной школе на уроках математики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Применение образовательных веб-</a:t>
                      </a:r>
                      <a:r>
                        <a:rPr lang="ru-RU" sz="2000" dirty="0" err="1"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квестов</a:t>
                      </a:r>
                      <a:r>
                        <a:rPr lang="ru-RU" sz="2000" dirty="0"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 как средство формирования математической грамотности учащихся</a:t>
                      </a:r>
                      <a:r>
                        <a:rPr lang="ru-RU" sz="2000" baseline="0" dirty="0"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 начальных классов</a:t>
                      </a:r>
                      <a:endParaRPr lang="ru-RU" sz="2000" dirty="0">
                        <a:latin typeface="Georgia" panose="02040502050405020303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Arial" panose="020B0604020202020204" pitchFamily="34" charset="0"/>
                        </a:rPr>
                        <a:t>Реализация образовательных </a:t>
                      </a:r>
                      <a:r>
                        <a:rPr lang="ru-RU" sz="2000" dirty="0"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веб-</a:t>
                      </a:r>
                      <a:r>
                        <a:rPr lang="ru-RU" sz="2000" dirty="0" err="1"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квестов</a:t>
                      </a:r>
                      <a:r>
                        <a:rPr lang="ru-RU" sz="2000" dirty="0"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 как средство формирования математической грамотности учащихся</a:t>
                      </a:r>
                      <a:r>
                        <a:rPr lang="ru-RU" sz="2000" baseline="0" dirty="0"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 … класса</a:t>
                      </a:r>
                      <a:endParaRPr lang="ru-RU" sz="2000" kern="1200" dirty="0">
                        <a:solidFill>
                          <a:schemeClr val="dk1"/>
                        </a:solidFill>
                        <a:effectLst/>
                        <a:latin typeface="Georgia" panose="02040502050405020303" pitchFamily="18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689910430"/>
                  </a:ext>
                </a:extLst>
              </a:tr>
            </a:tbl>
          </a:graphicData>
        </a:graphic>
      </p:graphicFrame>
      <p:pic>
        <p:nvPicPr>
          <p:cNvPr id="6" name="Picture 3">
            <a:extLst>
              <a:ext uri="{FF2B5EF4-FFF2-40B4-BE49-F238E27FC236}">
                <a16:creationId xmlns:a16="http://schemas.microsoft.com/office/drawing/2014/main" id="{F9F4753D-E3FA-4B44-B27F-75BE41289F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00" t="19456" r="32001" b="24547"/>
          <a:stretch>
            <a:fillRect/>
          </a:stretch>
        </p:blipFill>
        <p:spPr bwMode="auto">
          <a:xfrm>
            <a:off x="191742" y="122238"/>
            <a:ext cx="1354344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65334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1E8A5620-C783-48A0-9CE8-F2C59A298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3153" y="122238"/>
            <a:ext cx="9807714" cy="809095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Georgia" panose="02040502050405020303" pitchFamily="18" charset="0"/>
              </a:rPr>
              <a:t>Примерная тематика </a:t>
            </a:r>
            <a:r>
              <a:rPr lang="ru-RU" b="1" dirty="0" err="1">
                <a:solidFill>
                  <a:srgbClr val="FF0000"/>
                </a:solidFill>
                <a:latin typeface="Georgia" panose="02040502050405020303" pitchFamily="18" charset="0"/>
              </a:rPr>
              <a:t>УИРс</a:t>
            </a:r>
            <a:endParaRPr lang="ru-RU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7" name="Таблица 7">
            <a:extLst>
              <a:ext uri="{FF2B5EF4-FFF2-40B4-BE49-F238E27FC236}">
                <a16:creationId xmlns:a16="http://schemas.microsoft.com/office/drawing/2014/main" id="{C47B0115-B85A-41F2-8C3D-AB3458A8456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1884032"/>
              </p:ext>
            </p:extLst>
          </p:nvPr>
        </p:nvGraphicFramePr>
        <p:xfrm>
          <a:off x="214404" y="1107551"/>
          <a:ext cx="11763191" cy="503428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3138396">
                  <a:extLst>
                    <a:ext uri="{9D8B030D-6E8A-4147-A177-3AD203B41FA5}">
                      <a16:colId xmlns:a16="http://schemas.microsoft.com/office/drawing/2014/main" val="1445130853"/>
                    </a:ext>
                  </a:extLst>
                </a:gridCol>
                <a:gridCol w="4273377">
                  <a:extLst>
                    <a:ext uri="{9D8B030D-6E8A-4147-A177-3AD203B41FA5}">
                      <a16:colId xmlns:a16="http://schemas.microsoft.com/office/drawing/2014/main" val="2365877738"/>
                    </a:ext>
                  </a:extLst>
                </a:gridCol>
                <a:gridCol w="4351418">
                  <a:extLst>
                    <a:ext uri="{9D8B030D-6E8A-4147-A177-3AD203B41FA5}">
                      <a16:colId xmlns:a16="http://schemas.microsoft.com/office/drawing/2014/main" val="23828190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latin typeface="Georgia" panose="02040502050405020303" pitchFamily="18" charset="0"/>
                        </a:rPr>
                        <a:t>Тема курсовой работы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Georgia" panose="02040502050405020303" pitchFamily="18" charset="0"/>
                        </a:rPr>
                        <a:t>Тема курсовой работы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Georgia" panose="02040502050405020303" pitchFamily="18" charset="0"/>
                        </a:rPr>
                        <a:t>Тема ВКР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30919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latin typeface="Georgia" panose="02040502050405020303" pitchFamily="18" charset="0"/>
                        </a:rPr>
                        <a:t>Формирование у младших школьников естественнонаучной грамотности в рамках урочной деятельности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Georgia" panose="02040502050405020303" pitchFamily="18" charset="0"/>
                        </a:rPr>
                        <a:t>Проектная деятельность как условие формирования у младших школьников естественнонаучной грамотности  в рамках урочной деятельности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Georgia" panose="02040502050405020303" pitchFamily="18" charset="0"/>
                        </a:rPr>
                        <a:t>Реализация проектной деятельности на уроках «Окружающий мир» как условие формирования естественнонаучной грамотности у обучающихся … класса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53131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latin typeface="Georgia" panose="02040502050405020303" pitchFamily="18" charset="0"/>
                        </a:rPr>
                        <a:t>Формирование ценностного отношения  к Родине у младших школьников в рамках урочной деятельности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Georgia" panose="02040502050405020303" pitchFamily="18" charset="0"/>
                        </a:rPr>
                        <a:t>Формирование ценностного отношения к Родине у младших школьников на уроках «Окружающий мир» через проектную деятельность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Реализация проектной деятельности как условия формирования ценностного отношения к Родине у обучающихся … класса на уроках «Окружающий мир»</a:t>
                      </a:r>
                      <a:endParaRPr lang="ru-RU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20932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latin typeface="Georgia" panose="02040502050405020303" pitchFamily="18" charset="0"/>
                        </a:rPr>
                        <a:t>Формирование опыта творческой деятельности у младших школьников во внеурочной деятельности.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latin typeface="Georgia" panose="02040502050405020303" pitchFamily="18" charset="0"/>
                        </a:rPr>
                        <a:t>Формирование опыта творческой деятельности у младших школьников во внеурочной деятельности научно-познавательной направленности  через использование ТРИЗ .</a:t>
                      </a:r>
                    </a:p>
                    <a:p>
                      <a:endParaRPr lang="ru-RU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Применение приемов ТРИЗ для формирования опыта творческой деятельности у обучающихся … класса во внеурочной деятельности научно-познавательной направленности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99104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49349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952369" y="190190"/>
            <a:ext cx="7142204" cy="1323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wrap="square" lIns="91424" tIns="45712" rIns="91424" bIns="45712">
            <a:spAutoFit/>
          </a:bodyPr>
          <a:lstStyle/>
          <a:p>
            <a:pPr algn="ctr" defTabSz="68567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000" b="1" dirty="0">
                <a:solidFill>
                  <a:srgbClr val="FF0000"/>
                </a:solidFill>
                <a:latin typeface="Georgia" panose="02040502050405020303" pitchFamily="18" charset="0"/>
              </a:rPr>
              <a:t>Черкасова Татьяна  Анатольевна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03"/>
          <a:stretch/>
        </p:blipFill>
        <p:spPr>
          <a:xfrm>
            <a:off x="9704173" y="332656"/>
            <a:ext cx="2286000" cy="29522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31504" y="3068961"/>
            <a:ext cx="871296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ru-RU" sz="3600" dirty="0">
                <a:latin typeface="Georgia" panose="02040502050405020303" pitchFamily="18" charset="0"/>
              </a:rPr>
              <a:t>логического мышления;</a:t>
            </a:r>
          </a:p>
          <a:p>
            <a:pPr marL="342900" indent="-342900">
              <a:buFontTx/>
              <a:buChar char="-"/>
            </a:pPr>
            <a:r>
              <a:rPr lang="ru-RU" sz="3600" dirty="0">
                <a:latin typeface="Georgia" panose="02040502050405020303" pitchFamily="18" charset="0"/>
              </a:rPr>
              <a:t>инженерного мышления;</a:t>
            </a:r>
          </a:p>
          <a:p>
            <a:pPr marL="342900" indent="-342900">
              <a:buFontTx/>
              <a:buChar char="-"/>
            </a:pPr>
            <a:r>
              <a:rPr lang="ru-RU" sz="3600" dirty="0">
                <a:latin typeface="Georgia" panose="02040502050405020303" pitchFamily="18" charset="0"/>
              </a:rPr>
              <a:t>познавательной активности;</a:t>
            </a:r>
          </a:p>
          <a:p>
            <a:pPr marL="342900" indent="-342900">
              <a:buFontTx/>
              <a:buChar char="-"/>
            </a:pPr>
            <a:r>
              <a:rPr lang="ru-RU" sz="3600" dirty="0">
                <a:latin typeface="Georgia" panose="02040502050405020303" pitchFamily="18" charset="0"/>
              </a:rPr>
              <a:t>математических способностей;</a:t>
            </a:r>
          </a:p>
          <a:p>
            <a:pPr marL="342900" indent="-342900">
              <a:buFontTx/>
              <a:buChar char="-"/>
            </a:pPr>
            <a:r>
              <a:rPr lang="ru-RU" sz="3600" dirty="0">
                <a:latin typeface="Georgia" panose="02040502050405020303" pitchFamily="18" charset="0"/>
              </a:rPr>
              <a:t>творческих способностей.</a:t>
            </a:r>
          </a:p>
          <a:p>
            <a:endParaRPr lang="ru-RU" sz="3600" dirty="0">
              <a:latin typeface="Georgia" panose="02040502050405020303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31504" y="1484785"/>
            <a:ext cx="9036496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Georgia" panose="02040502050405020303" pitchFamily="18" charset="0"/>
              </a:rPr>
              <a:t>Проблематика </a:t>
            </a:r>
            <a:r>
              <a:rPr lang="ru-RU" sz="2800" b="1" dirty="0" err="1">
                <a:solidFill>
                  <a:srgbClr val="FF0000"/>
                </a:solidFill>
                <a:latin typeface="Georgia" panose="02040502050405020303" pitchFamily="18" charset="0"/>
              </a:rPr>
              <a:t>УИРс</a:t>
            </a:r>
            <a:endParaRPr lang="ru-RU" sz="2800" b="1" dirty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r>
              <a:rPr lang="ru-RU" sz="2800" b="1" dirty="0">
                <a:solidFill>
                  <a:srgbClr val="FF0000"/>
                </a:solidFill>
                <a:latin typeface="Georgia" panose="02040502050405020303" pitchFamily="18" charset="0"/>
              </a:rPr>
              <a:t>Развитие у младших школьников во внеурочной деятельности:</a:t>
            </a:r>
          </a:p>
          <a:p>
            <a:endParaRPr lang="ru-RU" sz="2200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23AA5373-E349-460F-BB0A-6F10DF9563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00" t="19456" r="32001" b="24547"/>
          <a:stretch>
            <a:fillRect/>
          </a:stretch>
        </p:blipFill>
        <p:spPr bwMode="auto">
          <a:xfrm>
            <a:off x="191742" y="122238"/>
            <a:ext cx="1354344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7372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2828313"/>
              </p:ext>
            </p:extLst>
          </p:nvPr>
        </p:nvGraphicFramePr>
        <p:xfrm>
          <a:off x="0" y="0"/>
          <a:ext cx="12192000" cy="7010400"/>
        </p:xfrm>
        <a:graphic>
          <a:graphicData uri="http://schemas.openxmlformats.org/drawingml/2006/table">
            <a:tbl>
              <a:tblPr firstRow="1" firstCol="1" bandRow="1">
                <a:tableStyleId>{8A107856-5554-42FB-B03E-39F5DBC370BA}</a:tableStyleId>
              </a:tblPr>
              <a:tblGrid>
                <a:gridCol w="33214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332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372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76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Georgia" panose="02040502050405020303" pitchFamily="18" charset="0"/>
                        </a:rPr>
                        <a:t>Тема курсовой работы 1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139" marR="351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Georgia" panose="02040502050405020303" pitchFamily="18" charset="0"/>
                        </a:rPr>
                        <a:t>Тема курсовой работы 1</a:t>
                      </a:r>
                      <a:endParaRPr lang="ru-RU" sz="1600">
                        <a:effectLst/>
                        <a:latin typeface="Georgia" panose="02040502050405020303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139" marR="351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Georgia" panose="02040502050405020303" pitchFamily="18" charset="0"/>
                        </a:rPr>
                        <a:t>Тема ВКР</a:t>
                      </a:r>
                      <a:endParaRPr lang="ru-RU" sz="1600">
                        <a:effectLst/>
                        <a:latin typeface="Georgia" panose="02040502050405020303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139" marR="35139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12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Georgia" panose="02040502050405020303" pitchFamily="18" charset="0"/>
                        </a:rPr>
                        <a:t>Развитие у младших школьников логического мышления во внеурочной деятельности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139" marR="351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Georgia" panose="02040502050405020303" pitchFamily="18" charset="0"/>
                        </a:rPr>
                        <a:t>Применение конструирования как средство развития логического мышления у младших школьников во внеурочной деятельности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139" marR="351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Georgia" panose="02040502050405020303" pitchFamily="18" charset="0"/>
                        </a:rPr>
                        <a:t>Применение конструирования  во внеурочной деятельности общеинтеллектуального направления как средство развития логического мышления младших школьников ___ класса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139" marR="35139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765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Georgia" panose="02040502050405020303" pitchFamily="18" charset="0"/>
                        </a:rPr>
                        <a:t>Развитие инженерного мышления младших школьников во внеурочной деятельности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139" marR="351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Georgia" panose="02040502050405020303" pitchFamily="18" charset="0"/>
                        </a:rPr>
                        <a:t>Применение робототехники на внеурочных занятиях как средство развития инженерного мышления у младших школьников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139" marR="351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Georgia" panose="02040502050405020303" pitchFamily="18" charset="0"/>
                        </a:rPr>
                        <a:t>Использование робототехнических конструкторов на внеурочных занятиях общеинтеллектуального направления как средство развития инженерного мышления младших школьников в ___ классе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139" marR="35139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212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Georgia" panose="02040502050405020303" pitchFamily="18" charset="0"/>
                        </a:rPr>
                        <a:t>Развитие познавательной активности младших школьников на уроках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139" marR="351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Georgia" panose="02040502050405020303" pitchFamily="18" charset="0"/>
                        </a:rPr>
                        <a:t>Конструирование как средство развития познавательной активности детей младшего школьного возраста во внеурочной деятельности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139" marR="351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Georgia" panose="02040502050405020303" pitchFamily="18" charset="0"/>
                        </a:rPr>
                        <a:t>Применение образовательных конструкторов  на уроках _______ как средство развития познавательной активности учащихся ___ класса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139" marR="35139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212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Georgia" panose="02040502050405020303" pitchFamily="18" charset="0"/>
                        </a:rPr>
                        <a:t>Развитие математических способностей младших школьников во внеурочной деятельности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139" marR="351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Georgia" panose="02040502050405020303" pitchFamily="18" charset="0"/>
                        </a:rPr>
                        <a:t>Применение дидактической игры на внеурочных занятиях как средство развития математических способностей младших школьников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139" marR="351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Georgia" panose="02040502050405020303" pitchFamily="18" charset="0"/>
                        </a:rPr>
                        <a:t>Применение интерактивной дидактической игры на внеурочных занятиях общеинтеллектуального направления как средство развития математических способностей младших школьников в ___ классе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139" marR="35139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935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Georgia" panose="02040502050405020303" pitchFamily="18" charset="0"/>
                        </a:rPr>
                        <a:t>Особенности формирования информационной грамотности младших школьников</a:t>
                      </a:r>
                      <a:endParaRPr lang="ru-RU" sz="1600">
                        <a:effectLst/>
                        <a:latin typeface="Georgia" panose="02040502050405020303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139" marR="351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Georgia" panose="02040502050405020303" pitchFamily="18" charset="0"/>
                        </a:rPr>
                        <a:t>Использование информационных образовательных ресурсов  как средство формирования информационной грамотности у младших школьников</a:t>
                      </a:r>
                      <a:endParaRPr lang="ru-RU" sz="1600">
                        <a:effectLst/>
                        <a:latin typeface="Georgia" panose="02040502050405020303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139" marR="351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Georgia" panose="02040502050405020303" pitchFamily="18" charset="0"/>
                        </a:rPr>
                        <a:t>Использование онлайн-ресурсов на уроках _______ УМК Школа России как средство формирования информационной грамотности младших школьников в ____ классе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139" marR="35139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17363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B251C7-CDF6-43D0-9A51-7E1AB5F03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365125"/>
            <a:ext cx="6894945" cy="156845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  <a:latin typeface="Georgia" panose="02040502050405020303" pitchFamily="18" charset="0"/>
              </a:rPr>
              <a:t>Проблематика </a:t>
            </a:r>
            <a:r>
              <a:rPr lang="ru-RU" sz="4000" b="1" dirty="0" err="1">
                <a:solidFill>
                  <a:srgbClr val="FF0000"/>
                </a:solidFill>
                <a:latin typeface="Georgia" panose="02040502050405020303" pitchFamily="18" charset="0"/>
              </a:rPr>
              <a:t>УИРс</a:t>
            </a:r>
            <a:r>
              <a:rPr lang="ru-RU" sz="4000" b="1" dirty="0">
                <a:solidFill>
                  <a:srgbClr val="FF0000"/>
                </a:solidFill>
                <a:latin typeface="Georgia" panose="02040502050405020303" pitchFamily="18" charset="0"/>
              </a:rPr>
              <a:t> Коноплевой О.С.</a:t>
            </a:r>
            <a:br>
              <a:rPr lang="ru-RU" sz="3600" b="1" dirty="0">
                <a:solidFill>
                  <a:srgbClr val="FF0000"/>
                </a:solidFill>
                <a:latin typeface="Georgia" panose="02040502050405020303" pitchFamily="18" charset="0"/>
              </a:rPr>
            </a:br>
            <a:r>
              <a:rPr lang="ru-RU" sz="2700" b="1" dirty="0">
                <a:solidFill>
                  <a:srgbClr val="FF0000"/>
                </a:solidFill>
                <a:latin typeface="Georgia" panose="02040502050405020303" pitchFamily="18" charset="0"/>
              </a:rPr>
              <a:t>(преподаватель русского языка и литературы)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3AA4803-E575-4654-8B12-93993BD413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3357" y="2141537"/>
            <a:ext cx="773314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rgbClr val="FF0000"/>
                </a:solidFill>
                <a:latin typeface="Georgia" panose="02040502050405020303" pitchFamily="18" charset="0"/>
              </a:rPr>
              <a:t>	Формирование и развитие у младших школьников в рамках учебной и внеучебной деятельности:</a:t>
            </a:r>
          </a:p>
          <a:p>
            <a:r>
              <a:rPr lang="ru-RU" sz="2400" b="1" dirty="0">
                <a:latin typeface="Georgia" panose="02040502050405020303" pitchFamily="18" charset="0"/>
              </a:rPr>
              <a:t>функциональной грамотности (читательской)</a:t>
            </a:r>
          </a:p>
          <a:p>
            <a:r>
              <a:rPr lang="ru-RU" sz="2400" b="1">
                <a:latin typeface="Georgia" panose="02040502050405020303" pitchFamily="18" charset="0"/>
              </a:rPr>
              <a:t>каллиграфических </a:t>
            </a:r>
            <a:r>
              <a:rPr lang="ru-RU" sz="2400" b="1" dirty="0">
                <a:latin typeface="Georgia" panose="02040502050405020303" pitchFamily="18" charset="0"/>
              </a:rPr>
              <a:t>навыков</a:t>
            </a:r>
          </a:p>
          <a:p>
            <a:r>
              <a:rPr lang="ru-RU" sz="2400" b="1" dirty="0">
                <a:latin typeface="Georgia" panose="02040502050405020303" pitchFamily="18" charset="0"/>
              </a:rPr>
              <a:t>опыта проектной деятельности</a:t>
            </a:r>
          </a:p>
          <a:p>
            <a:r>
              <a:rPr lang="ru-RU" sz="2400" b="1" dirty="0">
                <a:latin typeface="Georgia" panose="02040502050405020303" pitchFamily="18" charset="0"/>
              </a:rPr>
              <a:t>творческих способностей</a:t>
            </a:r>
          </a:p>
          <a:p>
            <a:r>
              <a:rPr lang="ru-RU" sz="2400" b="1" dirty="0">
                <a:latin typeface="Georgia" panose="02040502050405020303" pitchFamily="18" charset="0"/>
              </a:rPr>
              <a:t>нравственных ценностей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698C31-08D3-4D5A-AFB8-457EDB7A60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00" t="19456" r="32001" b="24547"/>
          <a:stretch>
            <a:fillRect/>
          </a:stretch>
        </p:blipFill>
        <p:spPr bwMode="auto">
          <a:xfrm>
            <a:off x="191742" y="122238"/>
            <a:ext cx="1354344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502" y="207818"/>
            <a:ext cx="3287771" cy="4927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4180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1E8A5620-C783-48A0-9CE8-F2C59A298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3153" y="122238"/>
            <a:ext cx="9807714" cy="809095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Georgia" panose="02040502050405020303" pitchFamily="18" charset="0"/>
              </a:rPr>
              <a:t>Примерная тематика </a:t>
            </a:r>
            <a:r>
              <a:rPr lang="ru-RU" b="1" dirty="0" err="1">
                <a:solidFill>
                  <a:srgbClr val="FF0000"/>
                </a:solidFill>
                <a:latin typeface="Georgia" panose="02040502050405020303" pitchFamily="18" charset="0"/>
              </a:rPr>
              <a:t>УИРс</a:t>
            </a:r>
            <a:endParaRPr lang="ru-RU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6" name="Таблица 7">
            <a:extLst>
              <a:ext uri="{FF2B5EF4-FFF2-40B4-BE49-F238E27FC236}">
                <a16:creationId xmlns:a16="http://schemas.microsoft.com/office/drawing/2014/main" id="{00F63A2C-D907-4557-B543-9CB4F5AB26D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7813261"/>
              </p:ext>
            </p:extLst>
          </p:nvPr>
        </p:nvGraphicFramePr>
        <p:xfrm>
          <a:off x="597176" y="1097694"/>
          <a:ext cx="10997647" cy="484632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769479">
                  <a:extLst>
                    <a:ext uri="{9D8B030D-6E8A-4147-A177-3AD203B41FA5}">
                      <a16:colId xmlns:a16="http://schemas.microsoft.com/office/drawing/2014/main" val="1445130853"/>
                    </a:ext>
                  </a:extLst>
                </a:gridCol>
                <a:gridCol w="3876750">
                  <a:extLst>
                    <a:ext uri="{9D8B030D-6E8A-4147-A177-3AD203B41FA5}">
                      <a16:colId xmlns:a16="http://schemas.microsoft.com/office/drawing/2014/main" val="2365877738"/>
                    </a:ext>
                  </a:extLst>
                </a:gridCol>
                <a:gridCol w="4351418">
                  <a:extLst>
                    <a:ext uri="{9D8B030D-6E8A-4147-A177-3AD203B41FA5}">
                      <a16:colId xmlns:a16="http://schemas.microsoft.com/office/drawing/2014/main" val="23828190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Georgia" panose="02040502050405020303" pitchFamily="18" charset="0"/>
                        </a:rPr>
                        <a:t>Тема курсовой работы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Georgia" panose="02040502050405020303" pitchFamily="18" charset="0"/>
                        </a:rPr>
                        <a:t>Тема курсовой работы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Georgia" panose="02040502050405020303" pitchFamily="18" charset="0"/>
                        </a:rPr>
                        <a:t>Тема ВКР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30919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Формирование читательской грамотности</a:t>
                      </a:r>
                      <a:r>
                        <a:rPr lang="ru-RU" sz="1800" b="0" kern="1200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у </a:t>
                      </a:r>
                      <a:r>
                        <a:rPr lang="ru-RU" sz="18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младших школьников </a:t>
                      </a:r>
                      <a:endParaRPr lang="ru-RU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53131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Развитие творческих способностей учащихся начальных классов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20932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Формирование нравственных ценностей у младших школьников</a:t>
                      </a:r>
                    </a:p>
                    <a:p>
                      <a:endParaRPr lang="ru-RU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99104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>
                          <a:latin typeface="Georgia" panose="02040502050405020303" pitchFamily="18" charset="0"/>
                        </a:rPr>
                        <a:t>Формирование каллиграфических навыков письма в начальных классах</a:t>
                      </a:r>
                      <a:endParaRPr lang="ru-RU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9535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02440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B251C7-CDF6-43D0-9A51-7E1AB5F03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365125"/>
            <a:ext cx="6894945" cy="156845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  <a:latin typeface="Georgia" panose="02040502050405020303" pitchFamily="18" charset="0"/>
              </a:rPr>
              <a:t>Проблематика </a:t>
            </a:r>
            <a:r>
              <a:rPr lang="ru-RU" sz="4000" b="1" dirty="0" err="1">
                <a:solidFill>
                  <a:srgbClr val="FF0000"/>
                </a:solidFill>
                <a:latin typeface="Georgia" panose="02040502050405020303" pitchFamily="18" charset="0"/>
              </a:rPr>
              <a:t>УИРс</a:t>
            </a:r>
            <a:r>
              <a:rPr lang="ru-RU" sz="4000" b="1" dirty="0">
                <a:solidFill>
                  <a:srgbClr val="FF0000"/>
                </a:solidFill>
                <a:latin typeface="Georgia" panose="02040502050405020303" pitchFamily="18" charset="0"/>
              </a:rPr>
              <a:t> </a:t>
            </a:r>
            <a:r>
              <a:rPr lang="ru-RU" sz="4000" b="1" dirty="0" err="1">
                <a:solidFill>
                  <a:srgbClr val="FF0000"/>
                </a:solidFill>
                <a:latin typeface="Georgia" panose="02040502050405020303" pitchFamily="18" charset="0"/>
              </a:rPr>
              <a:t>Неймышевой</a:t>
            </a:r>
            <a:r>
              <a:rPr lang="ru-RU" sz="4000" b="1" dirty="0">
                <a:solidFill>
                  <a:srgbClr val="FF0000"/>
                </a:solidFill>
                <a:latin typeface="Georgia" panose="02040502050405020303" pitchFamily="18" charset="0"/>
              </a:rPr>
              <a:t> С.А.</a:t>
            </a:r>
            <a:br>
              <a:rPr lang="ru-RU" sz="3600" b="1" dirty="0">
                <a:solidFill>
                  <a:srgbClr val="FF0000"/>
                </a:solidFill>
                <a:latin typeface="Georgia" panose="02040502050405020303" pitchFamily="18" charset="0"/>
              </a:rPr>
            </a:br>
            <a:r>
              <a:rPr lang="ru-RU" sz="2700" b="1" dirty="0">
                <a:solidFill>
                  <a:srgbClr val="FF0000"/>
                </a:solidFill>
                <a:latin typeface="Georgia" panose="02040502050405020303" pitchFamily="18" charset="0"/>
              </a:rPr>
              <a:t>(методика преподавания математики в начальных классах)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3AA4803-E575-4654-8B12-93993BD413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3357" y="2141537"/>
            <a:ext cx="7733145" cy="4351338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Georgia" panose="02040502050405020303" pitchFamily="18" charset="0"/>
              </a:rPr>
              <a:t>Формирование у младших школьников в рамках учебной и внеучебной деятельности:</a:t>
            </a:r>
          </a:p>
          <a:p>
            <a:r>
              <a:rPr lang="ru-RU" b="1" dirty="0">
                <a:latin typeface="Georgia" panose="02040502050405020303" pitchFamily="18" charset="0"/>
              </a:rPr>
              <a:t>логического мышления, пространственного воображения</a:t>
            </a:r>
          </a:p>
          <a:p>
            <a:r>
              <a:rPr lang="ru-RU" b="1" dirty="0">
                <a:latin typeface="Georgia" panose="02040502050405020303" pitchFamily="18" charset="0"/>
              </a:rPr>
              <a:t>функциональной грамотности: математической и финансовой</a:t>
            </a:r>
          </a:p>
          <a:p>
            <a:r>
              <a:rPr lang="ru-RU" b="1" dirty="0">
                <a:latin typeface="Georgia" panose="02040502050405020303" pitchFamily="18" charset="0"/>
              </a:rPr>
              <a:t>опыта проектной деятельности.</a:t>
            </a:r>
            <a:endParaRPr lang="ru-R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698C31-08D3-4D5A-AFB8-457EDB7A60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00" t="19456" r="32001" b="24547"/>
          <a:stretch>
            <a:fillRect/>
          </a:stretch>
        </p:blipFill>
        <p:spPr bwMode="auto">
          <a:xfrm>
            <a:off x="191742" y="122238"/>
            <a:ext cx="1354344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B8B02F2-06D9-466E-B4F0-75328E1BAC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236" t="10179" r="14142"/>
          <a:stretch/>
        </p:blipFill>
        <p:spPr>
          <a:xfrm>
            <a:off x="8766816" y="255347"/>
            <a:ext cx="3094075" cy="3772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209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1E8A5620-C783-48A0-9CE8-F2C59A298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3153" y="122238"/>
            <a:ext cx="9807714" cy="809095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Georgia" panose="02040502050405020303" pitchFamily="18" charset="0"/>
              </a:rPr>
              <a:t>Примерная тематика </a:t>
            </a:r>
            <a:r>
              <a:rPr lang="ru-RU" b="1" dirty="0" err="1">
                <a:solidFill>
                  <a:srgbClr val="FF0000"/>
                </a:solidFill>
                <a:latin typeface="Georgia" panose="02040502050405020303" pitchFamily="18" charset="0"/>
              </a:rPr>
              <a:t>УИРс</a:t>
            </a:r>
            <a:endParaRPr lang="ru-RU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6" name="Таблица 7">
            <a:extLst>
              <a:ext uri="{FF2B5EF4-FFF2-40B4-BE49-F238E27FC236}">
                <a16:creationId xmlns:a16="http://schemas.microsoft.com/office/drawing/2014/main" id="{00F63A2C-D907-4557-B543-9CB4F5AB26D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9608825"/>
              </p:ext>
            </p:extLst>
          </p:nvPr>
        </p:nvGraphicFramePr>
        <p:xfrm>
          <a:off x="597176" y="1097694"/>
          <a:ext cx="10997647" cy="475488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372852">
                  <a:extLst>
                    <a:ext uri="{9D8B030D-6E8A-4147-A177-3AD203B41FA5}">
                      <a16:colId xmlns:a16="http://schemas.microsoft.com/office/drawing/2014/main" val="1445130853"/>
                    </a:ext>
                  </a:extLst>
                </a:gridCol>
                <a:gridCol w="4273377">
                  <a:extLst>
                    <a:ext uri="{9D8B030D-6E8A-4147-A177-3AD203B41FA5}">
                      <a16:colId xmlns:a16="http://schemas.microsoft.com/office/drawing/2014/main" val="2365877738"/>
                    </a:ext>
                  </a:extLst>
                </a:gridCol>
                <a:gridCol w="4351418">
                  <a:extLst>
                    <a:ext uri="{9D8B030D-6E8A-4147-A177-3AD203B41FA5}">
                      <a16:colId xmlns:a16="http://schemas.microsoft.com/office/drawing/2014/main" val="23828190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latin typeface="Georgia" panose="02040502050405020303" pitchFamily="18" charset="0"/>
                        </a:rPr>
                        <a:t>Тема курсовой работы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Georgia" panose="02040502050405020303" pitchFamily="18" charset="0"/>
                        </a:rPr>
                        <a:t>Тема курсовой работы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Georgia" panose="02040502050405020303" pitchFamily="18" charset="0"/>
                        </a:rPr>
                        <a:t>Тема ВКР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30919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Формирование пространственного воображения младших школьников </a:t>
                      </a:r>
                      <a:endParaRPr lang="ru-RU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Формирование пространственного воображения младших школьников во внеурочной деятельности через творческое моделирование из бумаги</a:t>
                      </a:r>
                      <a:endParaRPr lang="ru-RU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Творческое моделирование из бумаги как средство формирования пространственного воображения у обучающихся … класса во внеурочной деятельности</a:t>
                      </a:r>
                      <a:endParaRPr lang="ru-RU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53131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Формирование логического мышления  у младших школьников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Georgia" panose="02040502050405020303" pitchFamily="18" charset="0"/>
                        </a:rPr>
                        <a:t>Формирование логического мышления у младших школьников на уроках математики через нестандартные задачи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Применение нестандартных задач для формирования </a:t>
                      </a:r>
                      <a:r>
                        <a:rPr lang="ru-RU" dirty="0">
                          <a:latin typeface="Georgia" panose="02040502050405020303" pitchFamily="18" charset="0"/>
                        </a:rPr>
                        <a:t>логического мышления 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у обучающихся … класса на уроках «Математика»</a:t>
                      </a:r>
                      <a:endParaRPr lang="ru-RU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20932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Формирование основ финансовой грамотности у младших школьников</a:t>
                      </a:r>
                    </a:p>
                    <a:p>
                      <a:endParaRPr lang="ru-RU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Формирование основ финансовой грамотности у младших школьников на уроках математики через игровую деятельность </a:t>
                      </a:r>
                    </a:p>
                    <a:p>
                      <a:endParaRPr lang="ru-RU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Игровая деятельность как средство формирования </a:t>
                      </a:r>
                      <a:r>
                        <a:rPr lang="ru-RU" sz="18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основ финансовой грамотности 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 у обучающихся … класса на уроках математики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99104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29888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5560" y="692695"/>
            <a:ext cx="7008440" cy="1568449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Georgia" panose="02040502050405020303" pitchFamily="18" charset="0"/>
              </a:rPr>
              <a:t>Проблематика </a:t>
            </a:r>
            <a:r>
              <a:rPr lang="ru-RU" b="1" dirty="0" err="1">
                <a:solidFill>
                  <a:srgbClr val="FF0000"/>
                </a:solidFill>
                <a:latin typeface="Georgia" panose="02040502050405020303" pitchFamily="18" charset="0"/>
              </a:rPr>
              <a:t>УИРс</a:t>
            </a:r>
            <a:r>
              <a:rPr lang="ru-RU" b="1" dirty="0">
                <a:solidFill>
                  <a:srgbClr val="FF0000"/>
                </a:solidFill>
                <a:latin typeface="Georgia" panose="02040502050405020303" pitchFamily="18" charset="0"/>
              </a:rPr>
              <a:t>    </a:t>
            </a:r>
            <a:br>
              <a:rPr lang="ru-RU" b="1" dirty="0">
                <a:solidFill>
                  <a:srgbClr val="FF0000"/>
                </a:solidFill>
                <a:latin typeface="Georgia" panose="02040502050405020303" pitchFamily="18" charset="0"/>
              </a:rPr>
            </a:br>
            <a:r>
              <a:rPr lang="ru-RU" b="1" dirty="0">
                <a:solidFill>
                  <a:srgbClr val="FF0000"/>
                </a:solidFill>
                <a:latin typeface="Georgia" panose="02040502050405020303" pitchFamily="18" charset="0"/>
              </a:rPr>
              <a:t>Кузина О.Е.</a:t>
            </a:r>
            <a:br>
              <a:rPr lang="ru-RU" b="1" dirty="0">
                <a:solidFill>
                  <a:srgbClr val="FF0000"/>
                </a:solidFill>
                <a:latin typeface="Georgia" panose="02040502050405020303" pitchFamily="18" charset="0"/>
              </a:rPr>
            </a:br>
            <a:r>
              <a:rPr lang="ru-RU" sz="2700" b="1" dirty="0">
                <a:solidFill>
                  <a:srgbClr val="FF0000"/>
                </a:solidFill>
                <a:latin typeface="Georgia" panose="02040502050405020303" pitchFamily="18" charset="0"/>
              </a:rPr>
              <a:t>(преподаватель МДК 01.02 Русский язык с методикой преподавания)</a:t>
            </a:r>
            <a:br>
              <a:rPr lang="ru-RU" sz="2700" b="1" dirty="0">
                <a:solidFill>
                  <a:srgbClr val="FF0000"/>
                </a:solidFill>
                <a:latin typeface="Georgia" panose="02040502050405020303" pitchFamily="18" charset="0"/>
              </a:rPr>
            </a:br>
            <a:br>
              <a:rPr lang="ru-RU" sz="2700" dirty="0">
                <a:solidFill>
                  <a:srgbClr val="FF0000"/>
                </a:solidFill>
                <a:latin typeface="Georgia" panose="02040502050405020303" pitchFamily="18" charset="0"/>
              </a:rPr>
            </a:br>
            <a:endParaRPr lang="ru-RU" sz="27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4974" y="2641772"/>
            <a:ext cx="8007178" cy="3883571"/>
          </a:xfrm>
        </p:spPr>
        <p:txBody>
          <a:bodyPr>
            <a:normAutofit/>
          </a:bodyPr>
          <a:lstStyle/>
          <a:p>
            <a:endParaRPr lang="ru-RU" b="1" dirty="0">
              <a:latin typeface="Georgia" panose="02040502050405020303" pitchFamily="18" charset="0"/>
            </a:endParaRPr>
          </a:p>
          <a:p>
            <a:pPr algn="just"/>
            <a:r>
              <a:rPr lang="ru-RU" b="1" dirty="0">
                <a:latin typeface="Georgia" panose="02040502050405020303" pitchFamily="18" charset="0"/>
              </a:rPr>
              <a:t>Творческая группа по проблеме «Формирование функциональной грамотности младших школьников» (направление -  формирование читательской грамотности на уроках в начальной школе)</a:t>
            </a:r>
          </a:p>
        </p:txBody>
      </p:sp>
      <p:pic>
        <p:nvPicPr>
          <p:cNvPr id="1026" name="Picture 2" descr="C:\Users\ОльгеЕвгеньевна\Desktop\разное\фото\Я\аватар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7648" y="193502"/>
            <a:ext cx="2741344" cy="3883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EA5FC92C-4B68-40F5-AB33-FBD4BD0E7E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00" t="19456" r="32001" b="24547"/>
          <a:stretch>
            <a:fillRect/>
          </a:stretch>
        </p:blipFill>
        <p:spPr bwMode="auto">
          <a:xfrm>
            <a:off x="191742" y="122238"/>
            <a:ext cx="1354344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71975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418058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Georgia" panose="02040502050405020303" pitchFamily="18" charset="0"/>
              </a:rPr>
              <a:t> Примерная тематика курсовых работ  на 2023-24 уч. год               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1347259"/>
              </p:ext>
            </p:extLst>
          </p:nvPr>
        </p:nvGraphicFramePr>
        <p:xfrm>
          <a:off x="271849" y="1142186"/>
          <a:ext cx="11343499" cy="5441176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35713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570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150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085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Georgia" panose="02040502050405020303" pitchFamily="18" charset="0"/>
                        </a:rPr>
                        <a:t>2курс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Georgia" panose="02040502050405020303" pitchFamily="18" charset="0"/>
                        </a:rPr>
                        <a:t>3 курс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Georgia" panose="02040502050405020303" pitchFamily="18" charset="0"/>
                        </a:rPr>
                        <a:t>4курс (ВКР)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00326"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>
                          <a:latin typeface="Georgia" panose="02040502050405020303" pitchFamily="18" charset="0"/>
                        </a:rPr>
                        <a:t>1.Формирование функциональной</a:t>
                      </a:r>
                      <a:r>
                        <a:rPr lang="ru-RU" sz="2000" baseline="0" dirty="0">
                          <a:latin typeface="Georgia" panose="02040502050405020303" pitchFamily="18" charset="0"/>
                        </a:rPr>
                        <a:t> </a:t>
                      </a:r>
                      <a:r>
                        <a:rPr lang="ru-RU" sz="2000" dirty="0">
                          <a:latin typeface="Georgia" panose="02040502050405020303" pitchFamily="18" charset="0"/>
                        </a:rPr>
                        <a:t> грамотности младших школьников.</a:t>
                      </a:r>
                    </a:p>
                    <a:p>
                      <a:pPr algn="just"/>
                      <a:r>
                        <a:rPr lang="ru-RU" sz="2000" dirty="0">
                          <a:latin typeface="Georgia" panose="02040502050405020303" pitchFamily="18" charset="0"/>
                        </a:rPr>
                        <a:t>2.Формирование читательской грамотности на уроках в начальной школе.</a:t>
                      </a:r>
                    </a:p>
                    <a:p>
                      <a:pPr algn="just"/>
                      <a:r>
                        <a:rPr lang="ru-RU" sz="2000" dirty="0">
                          <a:latin typeface="Georgia" panose="02040502050405020303" pitchFamily="18" charset="0"/>
                        </a:rPr>
                        <a:t>3.Обучение смысловому чтению младших школьников.</a:t>
                      </a:r>
                    </a:p>
                    <a:p>
                      <a:pPr algn="just"/>
                      <a:r>
                        <a:rPr lang="ru-RU" sz="2000" dirty="0">
                          <a:latin typeface="Georgia" panose="02040502050405020303" pitchFamily="18" charset="0"/>
                        </a:rPr>
                        <a:t>4.Методы</a:t>
                      </a:r>
                      <a:r>
                        <a:rPr lang="ru-RU" sz="2000" baseline="0" dirty="0">
                          <a:latin typeface="Georgia" panose="02040502050405020303" pitchFamily="18" charset="0"/>
                        </a:rPr>
                        <a:t> и приемы формирования читательской грамотности младших школьников.</a:t>
                      </a:r>
                      <a:endParaRPr lang="ru-RU" sz="20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>
                          <a:latin typeface="Georgia" panose="02040502050405020303" pitchFamily="18" charset="0"/>
                        </a:rPr>
                        <a:t>1.Использование</a:t>
                      </a:r>
                      <a:r>
                        <a:rPr lang="ru-RU" sz="2000" baseline="0" dirty="0">
                          <a:latin typeface="Georgia" panose="02040502050405020303" pitchFamily="18" charset="0"/>
                        </a:rPr>
                        <a:t> современных технологий </a:t>
                      </a:r>
                      <a:r>
                        <a:rPr lang="ru-RU" sz="2000" dirty="0">
                          <a:latin typeface="Georgia" panose="02040502050405020303" pitchFamily="18" charset="0"/>
                        </a:rPr>
                        <a:t>как средства формирования читательской грамотности младших</a:t>
                      </a:r>
                      <a:r>
                        <a:rPr lang="ru-RU" sz="2000" baseline="0" dirty="0">
                          <a:latin typeface="Georgia" panose="02040502050405020303" pitchFamily="18" charset="0"/>
                        </a:rPr>
                        <a:t> </a:t>
                      </a:r>
                      <a:r>
                        <a:rPr lang="ru-RU" sz="2000" dirty="0">
                          <a:latin typeface="Georgia" panose="02040502050405020303" pitchFamily="18" charset="0"/>
                        </a:rPr>
                        <a:t>школьников.</a:t>
                      </a:r>
                    </a:p>
                    <a:p>
                      <a:pPr algn="just"/>
                      <a:r>
                        <a:rPr lang="ru-RU" sz="2000" dirty="0">
                          <a:latin typeface="Georgia" panose="02040502050405020303" pitchFamily="18" charset="0"/>
                        </a:rPr>
                        <a:t>2.Использование приемов технологии РКМЧП на уроках русского языка как средства формирования читательской грамотности младших школьников.</a:t>
                      </a:r>
                    </a:p>
                    <a:p>
                      <a:pPr algn="just"/>
                      <a:r>
                        <a:rPr lang="ru-RU" sz="2000" dirty="0">
                          <a:latin typeface="Georgia" panose="02040502050405020303" pitchFamily="18" charset="0"/>
                        </a:rPr>
                        <a:t>3.</a:t>
                      </a:r>
                      <a:r>
                        <a:rPr lang="ru-RU" sz="2000" baseline="0" dirty="0">
                          <a:latin typeface="Georgia" panose="02040502050405020303" pitchFamily="18" charset="0"/>
                        </a:rPr>
                        <a:t> Использование т</a:t>
                      </a:r>
                      <a:r>
                        <a:rPr lang="ru-RU" sz="2000" dirty="0">
                          <a:latin typeface="Georgia" panose="02040502050405020303" pitchFamily="18" charset="0"/>
                        </a:rPr>
                        <a:t>ехнологии продуктивного чтения как средства формирования читательской грамотности младших школьников.</a:t>
                      </a:r>
                    </a:p>
                    <a:p>
                      <a:pPr algn="just"/>
                      <a:endParaRPr lang="ru-RU" sz="20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Georgia" panose="02040502050405020303" pitchFamily="18" charset="0"/>
                        </a:rPr>
                        <a:t> Добавится конкретный класс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65349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13254" y="260648"/>
            <a:ext cx="7026962" cy="6264696"/>
          </a:xfrm>
        </p:spPr>
        <p:txBody>
          <a:bodyPr>
            <a:normAutofit fontScale="92500" lnSpcReduction="20000"/>
          </a:bodyPr>
          <a:lstStyle/>
          <a:p>
            <a:r>
              <a:rPr lang="ru-RU" sz="4300" b="1" dirty="0">
                <a:solidFill>
                  <a:srgbClr val="FF0000"/>
                </a:solidFill>
                <a:latin typeface="Georgia" panose="02040502050405020303" pitchFamily="18" charset="0"/>
              </a:rPr>
              <a:t>Проблематика </a:t>
            </a:r>
            <a:r>
              <a:rPr lang="ru-RU" sz="4300" b="1" dirty="0" err="1">
                <a:solidFill>
                  <a:srgbClr val="FF0000"/>
                </a:solidFill>
                <a:latin typeface="Georgia" panose="02040502050405020303" pitchFamily="18" charset="0"/>
              </a:rPr>
              <a:t>УИРс</a:t>
            </a:r>
            <a:r>
              <a:rPr lang="ru-RU" sz="4300" b="1" dirty="0">
                <a:solidFill>
                  <a:srgbClr val="FF0000"/>
                </a:solidFill>
                <a:latin typeface="Georgia" panose="02040502050405020303" pitchFamily="18" charset="0"/>
              </a:rPr>
              <a:t> </a:t>
            </a:r>
          </a:p>
          <a:p>
            <a:r>
              <a:rPr lang="ru-RU" sz="4300" b="1" dirty="0">
                <a:solidFill>
                  <a:srgbClr val="FF0000"/>
                </a:solidFill>
                <a:latin typeface="Georgia" panose="02040502050405020303" pitchFamily="18" charset="0"/>
              </a:rPr>
              <a:t> Савиной Татьяны Николаевны</a:t>
            </a:r>
            <a:br>
              <a:rPr lang="ru-RU" sz="4300" b="1" dirty="0">
                <a:solidFill>
                  <a:srgbClr val="FF0000"/>
                </a:solidFill>
                <a:latin typeface="Georgia" panose="02040502050405020303" pitchFamily="18" charset="0"/>
              </a:rPr>
            </a:br>
            <a:r>
              <a:rPr lang="ru-RU" sz="3600" b="1" dirty="0">
                <a:solidFill>
                  <a:srgbClr val="FF0000"/>
                </a:solidFill>
                <a:latin typeface="Georgia" panose="02040502050405020303" pitchFamily="18" charset="0"/>
              </a:rPr>
              <a:t>(</a:t>
            </a:r>
            <a:r>
              <a:rPr lang="ru-RU" sz="3000" b="1" dirty="0">
                <a:solidFill>
                  <a:srgbClr val="FF0000"/>
                </a:solidFill>
                <a:latin typeface="Georgia" panose="02040502050405020303" pitchFamily="18" charset="0"/>
              </a:rPr>
              <a:t>преподаватель математики</a:t>
            </a:r>
            <a:r>
              <a:rPr lang="ru-RU" sz="3600" b="1" dirty="0">
                <a:solidFill>
                  <a:srgbClr val="FF0000"/>
                </a:solidFill>
                <a:latin typeface="Georgia" panose="02040502050405020303" pitchFamily="18" charset="0"/>
              </a:rPr>
              <a:t>)</a:t>
            </a:r>
          </a:p>
          <a:p>
            <a:endParaRPr lang="ru-RU" sz="3600" b="1" dirty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r>
              <a:rPr lang="ru-RU" sz="2800" b="1" dirty="0">
                <a:solidFill>
                  <a:srgbClr val="FF0000"/>
                </a:solidFill>
                <a:latin typeface="Georgia" panose="02040502050405020303" pitchFamily="18" charset="0"/>
              </a:rPr>
              <a:t>Формирование у младших школьников в рамках учебной и внеучебной деятельности:</a:t>
            </a:r>
          </a:p>
          <a:p>
            <a:endParaRPr lang="ru-RU" sz="2200" b="1" dirty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ru-RU" sz="2800" b="1" dirty="0"/>
              <a:t>  </a:t>
            </a:r>
            <a:r>
              <a:rPr lang="ru-RU" b="1" dirty="0">
                <a:latin typeface="Georgia" panose="02040502050405020303" pitchFamily="18" charset="0"/>
              </a:rPr>
              <a:t>познавательного интереса</a:t>
            </a:r>
          </a:p>
          <a:p>
            <a:pPr algn="l">
              <a:buFont typeface="Arial" pitchFamily="34" charset="0"/>
              <a:buChar char="•"/>
            </a:pPr>
            <a:r>
              <a:rPr lang="ru-RU" b="1" dirty="0">
                <a:latin typeface="Georgia" panose="02040502050405020303" pitchFamily="18" charset="0"/>
              </a:rPr>
              <a:t>  адекватной самооценки</a:t>
            </a:r>
          </a:p>
          <a:p>
            <a:pPr algn="l">
              <a:buFont typeface="Arial" pitchFamily="34" charset="0"/>
              <a:buChar char="•"/>
            </a:pPr>
            <a:r>
              <a:rPr lang="ru-RU" b="1" dirty="0">
                <a:latin typeface="Georgia" panose="02040502050405020303" pitchFamily="18" charset="0"/>
                <a:cs typeface="Times New Roman" pitchFamily="18" charset="0"/>
              </a:rPr>
              <a:t>  положительной мотивации к обучению</a:t>
            </a:r>
          </a:p>
          <a:p>
            <a:pPr algn="l">
              <a:buFont typeface="Arial" pitchFamily="34" charset="0"/>
              <a:buChar char="•"/>
            </a:pPr>
            <a:r>
              <a:rPr lang="ru-RU" b="1" dirty="0">
                <a:latin typeface="Georgia" panose="02040502050405020303" pitchFamily="18" charset="0"/>
                <a:cs typeface="Times New Roman" pitchFamily="18" charset="0"/>
              </a:rPr>
              <a:t>  использования мультимедийных           презентаций</a:t>
            </a:r>
            <a:endParaRPr lang="ru-RU" dirty="0">
              <a:latin typeface="Georgia" panose="02040502050405020303" pitchFamily="18" charset="0"/>
              <a:cs typeface="Times New Roman" pitchFamily="18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ru-RU" b="1" dirty="0">
                <a:latin typeface="Georgia" panose="02040502050405020303" pitchFamily="18" charset="0"/>
                <a:cs typeface="Times New Roman" pitchFamily="18" charset="0"/>
              </a:rPr>
              <a:t> применения образовательных </a:t>
            </a:r>
            <a:r>
              <a:rPr lang="en-US" b="1" dirty="0" err="1">
                <a:latin typeface="Georgia" panose="02040502050405020303" pitchFamily="18" charset="0"/>
                <a:cs typeface="Times New Roman" pitchFamily="18" charset="0"/>
              </a:rPr>
              <a:t>qr</a:t>
            </a:r>
            <a:r>
              <a:rPr lang="ru-RU" b="1" dirty="0">
                <a:latin typeface="Georgia" panose="02040502050405020303" pitchFamily="18" charset="0"/>
                <a:cs typeface="Times New Roman" pitchFamily="18" charset="0"/>
              </a:rPr>
              <a:t>-</a:t>
            </a:r>
            <a:r>
              <a:rPr lang="ru-RU" b="1" dirty="0" err="1">
                <a:latin typeface="Georgia" panose="02040502050405020303" pitchFamily="18" charset="0"/>
                <a:cs typeface="Times New Roman" pitchFamily="18" charset="0"/>
              </a:rPr>
              <a:t>квестов</a:t>
            </a:r>
            <a:r>
              <a:rPr lang="ru-RU" b="1" dirty="0">
                <a:latin typeface="Georgia" panose="02040502050405020303" pitchFamily="18" charset="0"/>
                <a:cs typeface="Times New Roman" pitchFamily="18" charset="0"/>
              </a:rPr>
              <a:t> </a:t>
            </a:r>
            <a:endParaRPr lang="ru-RU" b="1" dirty="0">
              <a:latin typeface="Georgia" panose="02040502050405020303" pitchFamily="18" charset="0"/>
            </a:endParaRPr>
          </a:p>
          <a:p>
            <a:endParaRPr lang="ru-RU" b="1" dirty="0">
              <a:latin typeface="Georgia" panose="02040502050405020303" pitchFamily="18" charset="0"/>
            </a:endParaRPr>
          </a:p>
        </p:txBody>
      </p:sp>
      <p:pic>
        <p:nvPicPr>
          <p:cNvPr id="4" name="Рисунок 3" descr="C:\Users\Татьяна\Desktop\IMG_20190628_112039 (1).jpg"/>
          <p:cNvPicPr/>
          <p:nvPr/>
        </p:nvPicPr>
        <p:blipFill>
          <a:blip r:embed="rId2" cstate="print"/>
          <a:srcRect l="16009" t="4797" b="30812"/>
          <a:stretch>
            <a:fillRect/>
          </a:stretch>
        </p:blipFill>
        <p:spPr bwMode="auto">
          <a:xfrm>
            <a:off x="8112225" y="260647"/>
            <a:ext cx="3503126" cy="4682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C6709212-EB00-4D74-ABB5-C52811C76D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00" t="19456" r="32001" b="24547"/>
          <a:stretch>
            <a:fillRect/>
          </a:stretch>
        </p:blipFill>
        <p:spPr bwMode="auto">
          <a:xfrm>
            <a:off x="191742" y="122238"/>
            <a:ext cx="1354344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  <a:latin typeface="Georgia" panose="02040502050405020303" pitchFamily="18" charset="0"/>
              </a:rPr>
              <a:t>Примерная тематика </a:t>
            </a:r>
            <a:r>
              <a:rPr lang="ru-RU" b="1" dirty="0" err="1">
                <a:solidFill>
                  <a:srgbClr val="FF0000"/>
                </a:solidFill>
                <a:latin typeface="Georgia" panose="02040502050405020303" pitchFamily="18" charset="0"/>
              </a:rPr>
              <a:t>УИРс</a:t>
            </a:r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3008795"/>
              </p:ext>
            </p:extLst>
          </p:nvPr>
        </p:nvGraphicFramePr>
        <p:xfrm>
          <a:off x="444842" y="1124743"/>
          <a:ext cx="11343503" cy="5580482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5207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777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449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33588">
                <a:tc>
                  <a:txBody>
                    <a:bodyPr/>
                    <a:lstStyle/>
                    <a:p>
                      <a:r>
                        <a:rPr lang="ru-RU" dirty="0">
                          <a:latin typeface="Georgia" panose="02040502050405020303" pitchFamily="18" charset="0"/>
                        </a:rPr>
                        <a:t>Тема курсовой</a:t>
                      </a:r>
                    </a:p>
                    <a:p>
                      <a:r>
                        <a:rPr lang="ru-RU" dirty="0">
                          <a:latin typeface="Georgia" panose="02040502050405020303" pitchFamily="18" charset="0"/>
                        </a:rPr>
                        <a:t> работы  1</a:t>
                      </a:r>
                    </a:p>
                    <a:p>
                      <a:endParaRPr lang="ru-RU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Georgia" panose="02040502050405020303" pitchFamily="18" charset="0"/>
                        </a:rPr>
                        <a:t>Тема курсовой </a:t>
                      </a:r>
                    </a:p>
                    <a:p>
                      <a:r>
                        <a:rPr lang="ru-RU" dirty="0">
                          <a:latin typeface="Georgia" panose="02040502050405020303" pitchFamily="18" charset="0"/>
                        </a:rPr>
                        <a:t>работы 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latin typeface="Georgia" panose="02040502050405020303" pitchFamily="18" charset="0"/>
                        </a:rPr>
                        <a:t>Тема ВКР</a:t>
                      </a:r>
                    </a:p>
                    <a:p>
                      <a:endParaRPr lang="ru-RU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91927">
                <a:tc>
                  <a:txBody>
                    <a:bodyPr/>
                    <a:lstStyle/>
                    <a:p>
                      <a:r>
                        <a:rPr lang="ru-RU" dirty="0">
                          <a:latin typeface="Georgia" panose="02040502050405020303" pitchFamily="18" charset="0"/>
                        </a:rPr>
                        <a:t>Использование мультимедийных презентаций на уроках в начальных классах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latin typeface="Georgia" panose="02040502050405020303" pitchFamily="18" charset="0"/>
                        </a:rPr>
                        <a:t>Использование мультимедийных презентаций на уроках математики как условие развития познавательного интереса у младших школьников</a:t>
                      </a:r>
                      <a:endParaRPr lang="ru-RU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ru-RU" sz="1800" kern="1200" dirty="0">
                          <a:latin typeface="Georgia" panose="02040502050405020303" pitchFamily="18" charset="0"/>
                        </a:rPr>
                        <a:t> Использование мультимедийных презентаций на уроках математики в 2 классе как условие развития познавательного интереса у младших школьников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919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>
                          <a:latin typeface="Georgia" panose="02040502050405020303" pitchFamily="18" charset="0"/>
                        </a:rPr>
                        <a:t>Использование тестового  </a:t>
                      </a:r>
                      <a:r>
                        <a:rPr lang="ru-RU" dirty="0">
                          <a:latin typeface="Georgia" panose="02040502050405020303" pitchFamily="18" charset="0"/>
                        </a:rPr>
                        <a:t>контроля в начальных классах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latin typeface="Georgia" panose="02040502050405020303" pitchFamily="18" charset="0"/>
                        </a:rPr>
                        <a:t>Использование тестового контроля на уроках математики как условие формирования адекватной самооценки у младших школьников.</a:t>
                      </a:r>
                      <a:r>
                        <a:rPr lang="ru-RU" sz="1800" dirty="0">
                          <a:latin typeface="Georgia" panose="02040502050405020303" pitchFamily="18" charset="0"/>
                        </a:rPr>
                        <a:t> </a:t>
                      </a:r>
                      <a:endParaRPr lang="ru-RU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latin typeface="Georgia" panose="02040502050405020303" pitchFamily="18" charset="0"/>
                        </a:rPr>
                        <a:t>Использование тестового контроля на уроках математики в 3 классе как условие формирования адекватной самооценки у младших школьников.</a:t>
                      </a:r>
                      <a:r>
                        <a:rPr lang="ru-RU" sz="1800" dirty="0">
                          <a:latin typeface="Georgia" panose="02040502050405020303" pitchFamily="18" charset="0"/>
                        </a:rPr>
                        <a:t> </a:t>
                      </a:r>
                      <a:endParaRPr lang="ru-RU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33588"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Georgia" panose="02040502050405020303" pitchFamily="18" charset="0"/>
                        </a:rPr>
                        <a:t>Применение образовательных </a:t>
                      </a:r>
                      <a:r>
                        <a:rPr lang="en-US" sz="1800" dirty="0" err="1">
                          <a:latin typeface="Georgia" panose="02040502050405020303" pitchFamily="18" charset="0"/>
                        </a:rPr>
                        <a:t>qr</a:t>
                      </a:r>
                      <a:r>
                        <a:rPr lang="ru-RU" sz="1800" dirty="0">
                          <a:latin typeface="Georgia" panose="02040502050405020303" pitchFamily="18" charset="0"/>
                        </a:rPr>
                        <a:t>-</a:t>
                      </a:r>
                      <a:r>
                        <a:rPr lang="ru-RU" sz="1800" dirty="0" err="1">
                          <a:latin typeface="Georgia" panose="02040502050405020303" pitchFamily="18" charset="0"/>
                        </a:rPr>
                        <a:t>квестов</a:t>
                      </a:r>
                      <a:r>
                        <a:rPr lang="ru-RU" sz="1800" dirty="0">
                          <a:latin typeface="Georgia" panose="02040502050405020303" pitchFamily="18" charset="0"/>
                        </a:rPr>
                        <a:t> на уроках </a:t>
                      </a:r>
                      <a:r>
                        <a:rPr lang="ru-RU" sz="1800" baseline="0" dirty="0">
                          <a:latin typeface="Georgia" panose="02040502050405020303" pitchFamily="18" charset="0"/>
                        </a:rPr>
                        <a:t> математики </a:t>
                      </a:r>
                      <a:endParaRPr lang="ru-RU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Georgia" panose="02040502050405020303" pitchFamily="18" charset="0"/>
                        </a:rPr>
                        <a:t>Применение образовательных </a:t>
                      </a:r>
                      <a:r>
                        <a:rPr lang="en-US" sz="1800" dirty="0" err="1">
                          <a:latin typeface="Georgia" panose="02040502050405020303" pitchFamily="18" charset="0"/>
                        </a:rPr>
                        <a:t>qr</a:t>
                      </a:r>
                      <a:r>
                        <a:rPr lang="ru-RU" sz="1800" dirty="0">
                          <a:latin typeface="Georgia" panose="02040502050405020303" pitchFamily="18" charset="0"/>
                        </a:rPr>
                        <a:t>-</a:t>
                      </a:r>
                      <a:r>
                        <a:rPr lang="ru-RU" sz="1800" dirty="0" err="1">
                          <a:latin typeface="Georgia" panose="02040502050405020303" pitchFamily="18" charset="0"/>
                        </a:rPr>
                        <a:t>квестов</a:t>
                      </a:r>
                      <a:r>
                        <a:rPr lang="ru-RU" sz="1800" dirty="0">
                          <a:latin typeface="Georgia" panose="02040502050405020303" pitchFamily="18" charset="0"/>
                        </a:rPr>
                        <a:t> на уроках </a:t>
                      </a:r>
                      <a:r>
                        <a:rPr lang="ru-RU" sz="1800" baseline="0" dirty="0">
                          <a:latin typeface="Georgia" panose="02040502050405020303" pitchFamily="18" charset="0"/>
                        </a:rPr>
                        <a:t> математики </a:t>
                      </a:r>
                      <a:r>
                        <a:rPr lang="ru-RU" sz="1800" dirty="0">
                          <a:latin typeface="Georgia" panose="02040502050405020303" pitchFamily="18" charset="0"/>
                        </a:rPr>
                        <a:t>как условие формирования положительной мотивации к обучению у младших школьников</a:t>
                      </a:r>
                      <a:endParaRPr lang="ru-RU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Georgia" panose="02040502050405020303" pitchFamily="18" charset="0"/>
                        </a:rPr>
                        <a:t>Применение образовательных </a:t>
                      </a:r>
                      <a:r>
                        <a:rPr lang="en-US" sz="1800" dirty="0" err="1">
                          <a:latin typeface="Georgia" panose="02040502050405020303" pitchFamily="18" charset="0"/>
                        </a:rPr>
                        <a:t>qr</a:t>
                      </a:r>
                      <a:r>
                        <a:rPr lang="ru-RU" sz="1800" dirty="0">
                          <a:latin typeface="Georgia" panose="02040502050405020303" pitchFamily="18" charset="0"/>
                        </a:rPr>
                        <a:t>-</a:t>
                      </a:r>
                      <a:r>
                        <a:rPr lang="ru-RU" sz="1800" dirty="0" err="1">
                          <a:latin typeface="Georgia" panose="02040502050405020303" pitchFamily="18" charset="0"/>
                        </a:rPr>
                        <a:t>квестов</a:t>
                      </a:r>
                      <a:r>
                        <a:rPr lang="ru-RU" sz="1800" dirty="0">
                          <a:latin typeface="Georgia" panose="02040502050405020303" pitchFamily="18" charset="0"/>
                        </a:rPr>
                        <a:t> во 2 классе на уроках окружающего мира как условие формирования положительной мотивации к обучению у младших школьников</a:t>
                      </a:r>
                      <a:endParaRPr lang="ru-RU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B251C7-CDF6-43D0-9A51-7E1AB5F03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365125"/>
            <a:ext cx="6894945" cy="156845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  <a:latin typeface="Georgia" panose="02040502050405020303" pitchFamily="18" charset="0"/>
              </a:rPr>
              <a:t>Проблематика </a:t>
            </a:r>
            <a:r>
              <a:rPr lang="ru-RU" sz="4000" b="1" dirty="0" err="1">
                <a:solidFill>
                  <a:srgbClr val="FF0000"/>
                </a:solidFill>
                <a:latin typeface="Georgia" panose="02040502050405020303" pitchFamily="18" charset="0"/>
              </a:rPr>
              <a:t>УИРс</a:t>
            </a:r>
            <a:r>
              <a:rPr lang="ru-RU" sz="4000" b="1" dirty="0">
                <a:solidFill>
                  <a:srgbClr val="FF0000"/>
                </a:solidFill>
                <a:latin typeface="Georgia" panose="02040502050405020303" pitchFamily="18" charset="0"/>
              </a:rPr>
              <a:t> </a:t>
            </a:r>
            <a:br>
              <a:rPr lang="ru-RU" sz="4000" b="1" dirty="0">
                <a:solidFill>
                  <a:srgbClr val="FF0000"/>
                </a:solidFill>
                <a:latin typeface="Georgia" panose="02040502050405020303" pitchFamily="18" charset="0"/>
              </a:rPr>
            </a:br>
            <a:r>
              <a:rPr lang="ru-RU" sz="4000" b="1" dirty="0">
                <a:solidFill>
                  <a:srgbClr val="FF0000"/>
                </a:solidFill>
                <a:latin typeface="Georgia" panose="02040502050405020303" pitchFamily="18" charset="0"/>
              </a:rPr>
              <a:t>Русиновой Т.К.</a:t>
            </a:r>
            <a:br>
              <a:rPr lang="ru-RU" sz="3600" b="1" dirty="0">
                <a:solidFill>
                  <a:srgbClr val="FF0000"/>
                </a:solidFill>
                <a:latin typeface="Georgia" panose="02040502050405020303" pitchFamily="18" charset="0"/>
              </a:rPr>
            </a:br>
            <a:r>
              <a:rPr lang="ru-RU" sz="2700" b="1" dirty="0">
                <a:solidFill>
                  <a:srgbClr val="FF0000"/>
                </a:solidFill>
                <a:latin typeface="Georgia" panose="02040502050405020303" pitchFamily="18" charset="0"/>
              </a:rPr>
              <a:t>(преподаватель физической культуры и методики ее преподавания)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3AA4803-E575-4654-8B12-93993BD413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660" y="2141537"/>
            <a:ext cx="7733145" cy="4351338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>
                <a:solidFill>
                  <a:srgbClr val="FF0000"/>
                </a:solidFill>
                <a:latin typeface="Georgia" panose="02040502050405020303" pitchFamily="18" charset="0"/>
              </a:rPr>
              <a:t>Формирование у младших школьников в рамках учебной и внеучебной деятельности:</a:t>
            </a:r>
          </a:p>
          <a:p>
            <a:r>
              <a:rPr lang="ru-RU" b="1" dirty="0">
                <a:latin typeface="Georgia" panose="02040502050405020303" pitchFamily="18" charset="0"/>
              </a:rPr>
              <a:t>ценностного отношения: к здоровью, профилактики простудных заболеваний.</a:t>
            </a:r>
          </a:p>
          <a:p>
            <a:r>
              <a:rPr lang="ru-RU" b="1" dirty="0">
                <a:solidFill>
                  <a:srgbClr val="FF0000"/>
                </a:solidFill>
                <a:latin typeface="Georgia" panose="02040502050405020303" pitchFamily="18" charset="0"/>
              </a:rPr>
              <a:t>Умение реализовывать различные виды деятельности с использованием Здоровьесберегающих технологий.</a:t>
            </a:r>
          </a:p>
          <a:p>
            <a:endParaRPr lang="ru-RU" b="1" dirty="0">
              <a:latin typeface="Georgia" panose="02040502050405020303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698C31-08D3-4D5A-AFB8-457EDB7A60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00" t="19456" r="32001" b="24547"/>
          <a:stretch>
            <a:fillRect/>
          </a:stretch>
        </p:blipFill>
        <p:spPr bwMode="auto">
          <a:xfrm>
            <a:off x="191742" y="122238"/>
            <a:ext cx="1354344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ECB2D0D-3E83-B67B-07D4-9738B9BC4AE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333" t="12978" r="8469" b="40622"/>
          <a:stretch/>
        </p:blipFill>
        <p:spPr>
          <a:xfrm>
            <a:off x="8223118" y="1829371"/>
            <a:ext cx="3834770" cy="365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04126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1762</Words>
  <Application>Microsoft Office PowerPoint</Application>
  <PresentationFormat>Широкоэкранный</PresentationFormat>
  <Paragraphs>212</Paragraphs>
  <Slides>23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23</vt:i4>
      </vt:variant>
    </vt:vector>
  </HeadingPairs>
  <TitlesOfParts>
    <vt:vector size="30" baseType="lpstr">
      <vt:lpstr>Arial</vt:lpstr>
      <vt:lpstr>Calibri</vt:lpstr>
      <vt:lpstr>Calibri Light</vt:lpstr>
      <vt:lpstr>Georgia</vt:lpstr>
      <vt:lpstr>Times New Roman</vt:lpstr>
      <vt:lpstr>Тема Office</vt:lpstr>
      <vt:lpstr>1_Тема Office</vt:lpstr>
      <vt:lpstr>Проблематика УИРс Елистратовой И. В.  (преподаватель педагогики и методики преподавания естествознания)</vt:lpstr>
      <vt:lpstr>Примерная тематика УИРс</vt:lpstr>
      <vt:lpstr>Проблематика УИРс Неймышевой С.А. (методика преподавания математики в начальных классах)</vt:lpstr>
      <vt:lpstr>Примерная тематика УИРс</vt:lpstr>
      <vt:lpstr>Проблематика УИРс     Кузина О.Е. (преподаватель МДК 01.02 Русский язык с методикой преподавания)  </vt:lpstr>
      <vt:lpstr> Примерная тематика курсовых работ  на 2023-24 уч. год               </vt:lpstr>
      <vt:lpstr>Презентация PowerPoint</vt:lpstr>
      <vt:lpstr>Примерная тематика УИРс</vt:lpstr>
      <vt:lpstr>Проблематика УИРс  Русиновой Т.К. (преподаватель физической культуры и методики ее преподавания)</vt:lpstr>
      <vt:lpstr>Примерная тематика УИРс</vt:lpstr>
      <vt:lpstr>Проблематика УИРс Тараканов М. Ю.  (преподаватель истории и обществознания)</vt:lpstr>
      <vt:lpstr>Примерная тематика УИРс</vt:lpstr>
      <vt:lpstr>Проблематика УИРс Солончук Т.А.  (преподаватель информатики и ИКТ в проф. деятельности)</vt:lpstr>
      <vt:lpstr>Примерная тематика УИРс</vt:lpstr>
      <vt:lpstr>Проблематика УИРс  Цапля Светланы Николаевны  (преподавателя теории и методики математики и физической культуры)</vt:lpstr>
      <vt:lpstr>Примерная тематика УИРс</vt:lpstr>
      <vt:lpstr>Фарафонова Елена Сергеевна (преподаватель) Темы курсовых работ: </vt:lpstr>
      <vt:lpstr>Цепова Анастасия Сергеевна преподаватель общепрофессиональных дисциплин и профессиональных модулей высшей кв. категории лаб. 203 учебной аудитории</vt:lpstr>
      <vt:lpstr>Примерная тематика УИРс</vt:lpstr>
      <vt:lpstr>Презентация PowerPoint</vt:lpstr>
      <vt:lpstr>Презентация PowerPoint</vt:lpstr>
      <vt:lpstr>Проблематика УИРс Коноплевой О.С. (преподаватель русского языка и литературы)</vt:lpstr>
      <vt:lpstr>Примерная тематика УИРс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Проблематика УИРс</dc:title>
  <dc:creator>Пользователь</dc:creator>
  <cp:lastModifiedBy>Пользователь</cp:lastModifiedBy>
  <cp:revision>24</cp:revision>
  <dcterms:created xsi:type="dcterms:W3CDTF">2023-09-20T07:40:01Z</dcterms:created>
  <dcterms:modified xsi:type="dcterms:W3CDTF">2023-10-08T08:03:30Z</dcterms:modified>
</cp:coreProperties>
</file>