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Lst>
  <p:sldSz cy="5143500" cx="9144000"/>
  <p:notesSz cx="6858000" cy="9144000"/>
  <p:embeddedFontLst>
    <p:embeddedFont>
      <p:font typeface="Raleway"/>
      <p:regular r:id="rId39"/>
      <p:bold r:id="rId40"/>
      <p:italic r:id="rId41"/>
      <p:boldItalic r:id="rId42"/>
    </p:embeddedFont>
    <p:embeddedFont>
      <p:font typeface="Lato"/>
      <p:regular r:id="rId43"/>
      <p:bold r:id="rId44"/>
      <p:italic r:id="rId45"/>
      <p:boldItalic r:id="rId46"/>
    </p:embeddedFont>
    <p:embeddedFont>
      <p:font typeface="Montserrat"/>
      <p:regular r:id="rId47"/>
      <p:bold r:id="rId48"/>
      <p:italic r:id="rId49"/>
      <p:boldItalic r:id="rId50"/>
    </p:embeddedFont>
    <p:embeddedFont>
      <p:font typeface="Oswald"/>
      <p:regular r:id="rId51"/>
      <p:bold r:id="rId5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09795AA-9AC1-46A0-81EF-4B2DFAF1D153}">
  <a:tblStyle styleId="{A09795AA-9AC1-46A0-81EF-4B2DFAF1D15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aleway-bold.fntdata"/><Relationship Id="rId42" Type="http://schemas.openxmlformats.org/officeDocument/2006/relationships/font" Target="fonts/Raleway-boldItalic.fntdata"/><Relationship Id="rId41" Type="http://schemas.openxmlformats.org/officeDocument/2006/relationships/font" Target="fonts/Raleway-italic.fntdata"/><Relationship Id="rId44" Type="http://schemas.openxmlformats.org/officeDocument/2006/relationships/font" Target="fonts/Lato-bold.fntdata"/><Relationship Id="rId43" Type="http://schemas.openxmlformats.org/officeDocument/2006/relationships/font" Target="fonts/Lato-regular.fntdata"/><Relationship Id="rId46" Type="http://schemas.openxmlformats.org/officeDocument/2006/relationships/font" Target="fonts/Lato-boldItalic.fntdata"/><Relationship Id="rId45"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font" Target="fonts/Montserrat-bold.fntdata"/><Relationship Id="rId47" Type="http://schemas.openxmlformats.org/officeDocument/2006/relationships/font" Target="fonts/Montserrat-regular.fntdata"/><Relationship Id="rId49" Type="http://schemas.openxmlformats.org/officeDocument/2006/relationships/font" Target="fonts/Montserrat-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font" Target="fonts/Raleway-regular.fntdata"/><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font" Target="fonts/Oswald-regular.fntdata"/><Relationship Id="rId50" Type="http://schemas.openxmlformats.org/officeDocument/2006/relationships/font" Target="fonts/Montserrat-boldItalic.fntdata"/><Relationship Id="rId52" Type="http://schemas.openxmlformats.org/officeDocument/2006/relationships/font" Target="fonts/Oswald-bold.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e658c09197_2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ge658c09197_2_2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e7172d09a8_1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ge7172d09a8_1_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e7172d09a8_1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ge7172d09a8_1_7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e7172d09a8_1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ge7172d09a8_1_8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e7172d09a8_1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ge7172d09a8_1_10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e7172d09a8_1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ge7172d09a8_1_1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e7172d09a8_1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ge7172d09a8_1_1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e7172d09a8_1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ge7172d09a8_1_1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e7172d09a8_1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ge7172d09a8_1_1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e7172d09a8_1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ge7172d09a8_1_1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e7172d09a8_1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ge7172d09a8_1_1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e658c09197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ge658c09197_0_17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e7172d09a8_1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ge7172d09a8_1_1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e7172d09a8_1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ge7172d09a8_1_18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e7172d09a8_1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ge7172d09a8_1_19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e7172d09a8_1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ge7172d09a8_1_20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e7172d09a8_1_2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ge7172d09a8_1_2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e7172d09a8_1_2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ge7172d09a8_1_2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e7822b8652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e7822b8652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e7172d09a8_1_2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ge7172d09a8_1_2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e7172d09a8_1_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ge7172d09a8_1_2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e7172d09a8_1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ge7172d09a8_1_29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e658c09197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e658c09197_0_14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e7172d09a8_1_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ge7172d09a8_1_3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e7172d09a8_1_3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ge7172d09a8_1_3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e7172d09a8_1_3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ge7172d09a8_1_3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e658c09197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ge658c09197_0_19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e658c09197_0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ge658c09197_0_20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e658c09197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ge658c09197_0_2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e658c09197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ge658c09197_0_2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e7172d09a8_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ge7172d09a8_1_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e7172d09a8_1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ge7172d09a8_1_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82" name="Shape 82"/>
        <p:cNvGrpSpPr/>
        <p:nvPr/>
      </p:nvGrpSpPr>
      <p:grpSpPr>
        <a:xfrm>
          <a:off x="0" y="0"/>
          <a:ext cx="0" cy="0"/>
          <a:chOff x="0" y="0"/>
          <a:chExt cx="0" cy="0"/>
        </a:xfrm>
      </p:grpSpPr>
      <p:sp>
        <p:nvSpPr>
          <p:cNvPr id="83" name="Google Shape;83;p13"/>
          <p:cNvSpPr txBox="1"/>
          <p:nvPr>
            <p:ph type="title"/>
          </p:nvPr>
        </p:nvSpPr>
        <p:spPr>
          <a:xfrm>
            <a:off x="856060" y="463889"/>
            <a:ext cx="7429500" cy="11088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lt1"/>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4" name="Google Shape;84;p13"/>
          <p:cNvSpPr txBox="1"/>
          <p:nvPr>
            <p:ph idx="1" type="body"/>
          </p:nvPr>
        </p:nvSpPr>
        <p:spPr>
          <a:xfrm>
            <a:off x="856059" y="1687115"/>
            <a:ext cx="7429500" cy="2656200"/>
          </a:xfrm>
          <a:prstGeom prst="rect">
            <a:avLst/>
          </a:prstGeom>
          <a:noFill/>
          <a:ln>
            <a:noFill/>
          </a:ln>
        </p:spPr>
        <p:txBody>
          <a:bodyPr anchorCtr="0" anchor="t" bIns="34275" lIns="68575" spcFirstLastPara="1" rIns="68575" wrap="square" tIns="34275">
            <a:normAutofit/>
          </a:bodyPr>
          <a:lstStyle>
            <a:lvl1pPr indent="-336550" lvl="0" marL="457200" rtl="0" algn="l">
              <a:lnSpc>
                <a:spcPct val="120000"/>
              </a:lnSpc>
              <a:spcBef>
                <a:spcPts val="800"/>
              </a:spcBef>
              <a:spcAft>
                <a:spcPts val="0"/>
              </a:spcAft>
              <a:buClr>
                <a:schemeClr val="lt1"/>
              </a:buClr>
              <a:buSzPts val="1700"/>
              <a:buChar char="●"/>
              <a:defRPr/>
            </a:lvl1pPr>
            <a:lvl2pPr indent="-336550" lvl="1" marL="914400" rtl="0" algn="l">
              <a:lnSpc>
                <a:spcPct val="120000"/>
              </a:lnSpc>
              <a:spcBef>
                <a:spcPts val="1200"/>
              </a:spcBef>
              <a:spcAft>
                <a:spcPts val="0"/>
              </a:spcAft>
              <a:buClr>
                <a:schemeClr val="lt1"/>
              </a:buClr>
              <a:buSzPts val="1700"/>
              <a:buChar char="○"/>
              <a:defRPr/>
            </a:lvl2pPr>
            <a:lvl3pPr indent="-336550" lvl="2" marL="1371600" rtl="0" algn="l">
              <a:lnSpc>
                <a:spcPct val="120000"/>
              </a:lnSpc>
              <a:spcBef>
                <a:spcPts val="1200"/>
              </a:spcBef>
              <a:spcAft>
                <a:spcPts val="0"/>
              </a:spcAft>
              <a:buClr>
                <a:schemeClr val="lt1"/>
              </a:buClr>
              <a:buSzPts val="1700"/>
              <a:buChar char="■"/>
              <a:defRPr/>
            </a:lvl3pPr>
            <a:lvl4pPr indent="-336550" lvl="3" marL="1828800" rtl="0" algn="l">
              <a:lnSpc>
                <a:spcPct val="120000"/>
              </a:lnSpc>
              <a:spcBef>
                <a:spcPts val="1200"/>
              </a:spcBef>
              <a:spcAft>
                <a:spcPts val="0"/>
              </a:spcAft>
              <a:buClr>
                <a:schemeClr val="lt1"/>
              </a:buClr>
              <a:buSzPts val="1700"/>
              <a:buChar char="●"/>
              <a:defRPr/>
            </a:lvl4pPr>
            <a:lvl5pPr indent="-336550" lvl="4" marL="2286000" rtl="0" algn="l">
              <a:lnSpc>
                <a:spcPct val="120000"/>
              </a:lnSpc>
              <a:spcBef>
                <a:spcPts val="1200"/>
              </a:spcBef>
              <a:spcAft>
                <a:spcPts val="0"/>
              </a:spcAft>
              <a:buClr>
                <a:schemeClr val="lt1"/>
              </a:buClr>
              <a:buSzPts val="1700"/>
              <a:buChar char="○"/>
              <a:defRPr/>
            </a:lvl5pPr>
            <a:lvl6pPr indent="-336550" lvl="5" marL="2743200" rtl="0" algn="l">
              <a:lnSpc>
                <a:spcPct val="120000"/>
              </a:lnSpc>
              <a:spcBef>
                <a:spcPts val="1200"/>
              </a:spcBef>
              <a:spcAft>
                <a:spcPts val="0"/>
              </a:spcAft>
              <a:buClr>
                <a:schemeClr val="lt1"/>
              </a:buClr>
              <a:buSzPts val="1700"/>
              <a:buChar char="■"/>
              <a:defRPr/>
            </a:lvl6pPr>
            <a:lvl7pPr indent="-336550" lvl="6" marL="3200400" rtl="0" algn="l">
              <a:lnSpc>
                <a:spcPct val="120000"/>
              </a:lnSpc>
              <a:spcBef>
                <a:spcPts val="1200"/>
              </a:spcBef>
              <a:spcAft>
                <a:spcPts val="0"/>
              </a:spcAft>
              <a:buClr>
                <a:schemeClr val="lt1"/>
              </a:buClr>
              <a:buSzPts val="1700"/>
              <a:buChar char="●"/>
              <a:defRPr/>
            </a:lvl7pPr>
            <a:lvl8pPr indent="-336550" lvl="7" marL="3657600" rtl="0" algn="l">
              <a:lnSpc>
                <a:spcPct val="120000"/>
              </a:lnSpc>
              <a:spcBef>
                <a:spcPts val="1200"/>
              </a:spcBef>
              <a:spcAft>
                <a:spcPts val="0"/>
              </a:spcAft>
              <a:buClr>
                <a:schemeClr val="lt1"/>
              </a:buClr>
              <a:buSzPts val="1700"/>
              <a:buChar char="○"/>
              <a:defRPr/>
            </a:lvl8pPr>
            <a:lvl9pPr indent="-336550" lvl="8" marL="4114800" rtl="0" algn="l">
              <a:lnSpc>
                <a:spcPct val="120000"/>
              </a:lnSpc>
              <a:spcBef>
                <a:spcPts val="1200"/>
              </a:spcBef>
              <a:spcAft>
                <a:spcPts val="1200"/>
              </a:spcAft>
              <a:buClr>
                <a:schemeClr val="lt1"/>
              </a:buClr>
              <a:buSzPts val="1700"/>
              <a:buChar char="■"/>
              <a:defRPr/>
            </a:lvl9pPr>
          </a:lstStyle>
          <a:p/>
        </p:txBody>
      </p:sp>
      <p:sp>
        <p:nvSpPr>
          <p:cNvPr id="85" name="Google Shape;85;p13"/>
          <p:cNvSpPr txBox="1"/>
          <p:nvPr>
            <p:ph idx="10" type="dt"/>
          </p:nvPr>
        </p:nvSpPr>
        <p:spPr>
          <a:xfrm>
            <a:off x="5592691" y="4412457"/>
            <a:ext cx="2057400" cy="273900"/>
          </a:xfrm>
          <a:prstGeom prst="rect">
            <a:avLst/>
          </a:prstGeom>
          <a:noFill/>
          <a:ln>
            <a:noFill/>
          </a:ln>
        </p:spPr>
        <p:txBody>
          <a:bodyPr anchorCtr="0" anchor="ctr" bIns="34275" lIns="68575" spcFirstLastPara="1" rIns="68575" wrap="square" tIns="34275">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6" name="Google Shape;86;p13"/>
          <p:cNvSpPr txBox="1"/>
          <p:nvPr>
            <p:ph idx="11" type="ftr"/>
          </p:nvPr>
        </p:nvSpPr>
        <p:spPr>
          <a:xfrm>
            <a:off x="856058" y="4412456"/>
            <a:ext cx="4679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7" name="Google Shape;87;p13"/>
          <p:cNvSpPr txBox="1"/>
          <p:nvPr>
            <p:ph idx="12" type="sldNum"/>
          </p:nvPr>
        </p:nvSpPr>
        <p:spPr>
          <a:xfrm>
            <a:off x="7707241" y="4412455"/>
            <a:ext cx="578400" cy="273900"/>
          </a:xfrm>
          <a:prstGeom prst="rect">
            <a:avLst/>
          </a:prstGeom>
          <a:noFill/>
          <a:ln>
            <a:noFill/>
          </a:ln>
        </p:spPr>
        <p:txBody>
          <a:bodyPr anchorCtr="0" anchor="ctr" bIns="34275" lIns="68575" spcFirstLastPara="1" rIns="68575" wrap="square" tIns="34275">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91" name="Shape 91"/>
        <p:cNvGrpSpPr/>
        <p:nvPr/>
      </p:nvGrpSpPr>
      <p:grpSpPr>
        <a:xfrm>
          <a:off x="0" y="0"/>
          <a:ext cx="0" cy="0"/>
          <a:chOff x="0" y="0"/>
          <a:chExt cx="0" cy="0"/>
        </a:xfrm>
      </p:grpSpPr>
      <p:sp>
        <p:nvSpPr>
          <p:cNvPr id="92" name="Google Shape;92;p14"/>
          <p:cNvSpPr txBox="1"/>
          <p:nvPr>
            <p:ph type="ctrTitle"/>
          </p:nvPr>
        </p:nvSpPr>
        <p:spPr>
          <a:xfrm>
            <a:off x="460600" y="527050"/>
            <a:ext cx="8452200" cy="707700"/>
          </a:xfrm>
          <a:prstGeom prst="rect">
            <a:avLst/>
          </a:prstGeom>
          <a:noFill/>
          <a:ln>
            <a:noFill/>
          </a:ln>
        </p:spPr>
        <p:txBody>
          <a:bodyPr anchorCtr="0" anchor="ctr" bIns="34275" lIns="68575" spcFirstLastPara="1" rIns="68575" wrap="square" tIns="34275">
            <a:noAutofit/>
          </a:bodyPr>
          <a:lstStyle/>
          <a:p>
            <a:pPr indent="0" lvl="0" marL="0" rtl="0" algn="ctr">
              <a:spcBef>
                <a:spcPts val="0"/>
              </a:spcBef>
              <a:spcAft>
                <a:spcPts val="0"/>
              </a:spcAft>
              <a:buClr>
                <a:srgbClr val="000000"/>
              </a:buClr>
              <a:buFont typeface="Arial"/>
              <a:buNone/>
            </a:pPr>
            <a:r>
              <a:rPr b="0" lang="ru" sz="2000">
                <a:latin typeface="Oswald"/>
                <a:ea typeface="Oswald"/>
                <a:cs typeface="Oswald"/>
                <a:sym typeface="Oswald"/>
              </a:rPr>
              <a:t>Единая государственная информационная система социального обеспечения (ЕГИССО)</a:t>
            </a:r>
            <a:endParaRPr sz="2400">
              <a:solidFill>
                <a:srgbClr val="000000"/>
              </a:solidFill>
              <a:latin typeface="Montserrat"/>
              <a:ea typeface="Montserrat"/>
              <a:cs typeface="Montserrat"/>
              <a:sym typeface="Montserrat"/>
            </a:endParaRPr>
          </a:p>
        </p:txBody>
      </p:sp>
      <p:sp>
        <p:nvSpPr>
          <p:cNvPr id="93" name="Google Shape;93;p14"/>
          <p:cNvSpPr/>
          <p:nvPr/>
        </p:nvSpPr>
        <p:spPr>
          <a:xfrm>
            <a:off x="710250" y="1234750"/>
            <a:ext cx="7723500" cy="3271800"/>
          </a:xfrm>
          <a:prstGeom prst="rect">
            <a:avLst/>
          </a:prstGeom>
          <a:no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lang="ru" sz="2000">
                <a:latin typeface="Oswald"/>
                <a:ea typeface="Oswald"/>
                <a:cs typeface="Oswald"/>
                <a:sym typeface="Oswald"/>
              </a:rPr>
              <a:t>О</a:t>
            </a:r>
            <a:r>
              <a:rPr i="0" lang="ru" sz="2000" u="none" cap="none" strike="noStrike">
                <a:latin typeface="Oswald"/>
                <a:ea typeface="Oswald"/>
                <a:cs typeface="Oswald"/>
                <a:sym typeface="Oswald"/>
              </a:rPr>
              <a:t>снования, </a:t>
            </a:r>
            <a:r>
              <a:rPr lang="ru" sz="2000">
                <a:latin typeface="Oswald"/>
                <a:ea typeface="Oswald"/>
                <a:cs typeface="Oswald"/>
                <a:sym typeface="Oswald"/>
              </a:rPr>
              <a:t>порядок и </a:t>
            </a:r>
            <a:r>
              <a:rPr i="0" lang="ru" sz="2000" u="none" cap="none" strike="noStrike">
                <a:latin typeface="Oswald"/>
                <a:ea typeface="Oswald"/>
                <a:cs typeface="Oswald"/>
                <a:sym typeface="Oswald"/>
              </a:rPr>
              <a:t>форм</a:t>
            </a:r>
            <a:r>
              <a:rPr lang="ru" sz="2000">
                <a:latin typeface="Oswald"/>
                <a:ea typeface="Oswald"/>
                <a:cs typeface="Oswald"/>
                <a:sym typeface="Oswald"/>
              </a:rPr>
              <a:t>ы</a:t>
            </a:r>
            <a:r>
              <a:rPr i="0" lang="ru" sz="2000" u="none" cap="none" strike="noStrike">
                <a:latin typeface="Oswald"/>
                <a:ea typeface="Oswald"/>
                <a:cs typeface="Oswald"/>
                <a:sym typeface="Oswald"/>
              </a:rPr>
              <a:t> предоставления мер социальной защиты (поддержки) </a:t>
            </a:r>
            <a:r>
              <a:rPr lang="ru" sz="2000">
                <a:latin typeface="Oswald"/>
                <a:ea typeface="Oswald"/>
                <a:cs typeface="Oswald"/>
                <a:sym typeface="Oswald"/>
              </a:rPr>
              <a:t>в </a:t>
            </a:r>
            <a:r>
              <a:rPr i="0" lang="ru" sz="2000" u="none" cap="none" strike="noStrike">
                <a:latin typeface="Oswald"/>
                <a:ea typeface="Oswald"/>
                <a:cs typeface="Oswald"/>
                <a:sym typeface="Oswald"/>
              </a:rPr>
              <a:t>образовательных организациях Свердловской области</a:t>
            </a:r>
            <a:endParaRPr sz="2000">
              <a:latin typeface="Oswald"/>
              <a:ea typeface="Oswald"/>
              <a:cs typeface="Oswald"/>
              <a:sym typeface="Oswald"/>
            </a:endParaRPr>
          </a:p>
          <a:p>
            <a:pPr indent="0" lvl="0" marL="0" marR="0" rtl="0" algn="ctr">
              <a:spcBef>
                <a:spcPts val="0"/>
              </a:spcBef>
              <a:spcAft>
                <a:spcPts val="0"/>
              </a:spcAft>
              <a:buNone/>
            </a:pPr>
            <a:r>
              <a:t/>
            </a:r>
            <a:endParaRPr sz="2000">
              <a:solidFill>
                <a:srgbClr val="434343"/>
              </a:solidFill>
              <a:latin typeface="Oswald"/>
              <a:ea typeface="Oswald"/>
              <a:cs typeface="Oswald"/>
              <a:sym typeface="Oswald"/>
            </a:endParaRPr>
          </a:p>
        </p:txBody>
      </p:sp>
      <p:pic>
        <p:nvPicPr>
          <p:cNvPr id="94" name="Google Shape;94;p14"/>
          <p:cNvPicPr preferRelativeResize="0"/>
          <p:nvPr/>
        </p:nvPicPr>
        <p:blipFill>
          <a:blip r:embed="rId3">
            <a:alphaModFix/>
          </a:blip>
          <a:stretch>
            <a:fillRect/>
          </a:stretch>
        </p:blipFill>
        <p:spPr>
          <a:xfrm>
            <a:off x="152400" y="4658950"/>
            <a:ext cx="437834" cy="332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54" name="Shape 154"/>
        <p:cNvGrpSpPr/>
        <p:nvPr/>
      </p:nvGrpSpPr>
      <p:grpSpPr>
        <a:xfrm>
          <a:off x="0" y="0"/>
          <a:ext cx="0" cy="0"/>
          <a:chOff x="0" y="0"/>
          <a:chExt cx="0" cy="0"/>
        </a:xfrm>
      </p:grpSpPr>
      <p:sp>
        <p:nvSpPr>
          <p:cNvPr id="155" name="Google Shape;155;p23"/>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ГОСУДАРСТВЕННОЙ СОЦИАЛЬНОЙ СТИПЕНДИИ</a:t>
            </a:r>
            <a:endParaRPr sz="2600">
              <a:solidFill>
                <a:srgbClr val="000000"/>
              </a:solidFill>
              <a:latin typeface="Oswald"/>
              <a:ea typeface="Oswald"/>
              <a:cs typeface="Oswald"/>
              <a:sym typeface="Oswald"/>
            </a:endParaRPr>
          </a:p>
        </p:txBody>
      </p:sp>
      <p:sp>
        <p:nvSpPr>
          <p:cNvPr id="156" name="Google Shape;156;p23"/>
          <p:cNvSpPr/>
          <p:nvPr/>
        </p:nvSpPr>
        <p:spPr>
          <a:xfrm>
            <a:off x="534800" y="1234750"/>
            <a:ext cx="8053500" cy="3688500"/>
          </a:xfrm>
          <a:prstGeom prst="rect">
            <a:avLst/>
          </a:prstGeom>
          <a:noFill/>
          <a:ln>
            <a:noFill/>
          </a:ln>
        </p:spPr>
        <p:txBody>
          <a:bodyPr anchorCtr="0" anchor="t" bIns="34275" lIns="68575" spcFirstLastPara="1" rIns="68575" wrap="square" tIns="34275">
            <a:noAutofit/>
          </a:bodyPr>
          <a:lstStyle/>
          <a:p>
            <a:pPr indent="0" lvl="0" marL="0" marR="0" rtl="0" algn="ctr">
              <a:spcBef>
                <a:spcPts val="0"/>
              </a:spcBef>
              <a:spcAft>
                <a:spcPts val="0"/>
              </a:spcAft>
              <a:buNone/>
            </a:pPr>
            <a:r>
              <a:rPr b="1" lang="ru">
                <a:solidFill>
                  <a:schemeClr val="dk2"/>
                </a:solidFill>
                <a:latin typeface="Oswald"/>
                <a:ea typeface="Oswald"/>
                <a:cs typeface="Oswald"/>
                <a:sym typeface="Oswald"/>
              </a:rPr>
              <a:t>Нормативные основания</a:t>
            </a:r>
            <a:endParaRPr b="1">
              <a:solidFill>
                <a:schemeClr val="dk2"/>
              </a:solidFill>
              <a:latin typeface="Oswald"/>
              <a:ea typeface="Oswald"/>
              <a:cs typeface="Oswald"/>
              <a:sym typeface="Oswald"/>
            </a:endParaRPr>
          </a:p>
          <a:p>
            <a:pPr indent="0" lvl="0" marL="0" marR="0" rtl="0" algn="ctr">
              <a:spcBef>
                <a:spcPts val="0"/>
              </a:spcBef>
              <a:spcAft>
                <a:spcPts val="0"/>
              </a:spcAft>
              <a:buNone/>
            </a:pPr>
            <a:r>
              <a:t/>
            </a:r>
            <a:endParaRPr b="1">
              <a:solidFill>
                <a:schemeClr val="dk2"/>
              </a:solidFill>
              <a:latin typeface="Oswald"/>
              <a:ea typeface="Oswald"/>
              <a:cs typeface="Oswald"/>
              <a:sym typeface="Oswald"/>
            </a:endParaRPr>
          </a:p>
          <a:p>
            <a:pPr indent="-319300" lvl="0" marL="4608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Федеральный закон от 29.12. 2012 № 273-ФЗ "Об образовании в Российской Федерации"</a:t>
            </a:r>
            <a:endParaRPr>
              <a:solidFill>
                <a:schemeClr val="dk2"/>
              </a:solidFill>
              <a:latin typeface="Oswald"/>
              <a:ea typeface="Oswald"/>
              <a:cs typeface="Oswald"/>
              <a:sym typeface="Oswald"/>
            </a:endParaRPr>
          </a:p>
          <a:p>
            <a:pPr indent="-319300" lvl="0" marL="4608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Постановление Правительства Свердловской Области от 27.02.2014 № 122-ПП «Об утверждении Порядка назначения государственной академической стипендии и (или) государственной социальной стипендии»</a:t>
            </a:r>
            <a:endParaRPr>
              <a:solidFill>
                <a:schemeClr val="dk2"/>
              </a:solidFill>
              <a:latin typeface="Oswald"/>
              <a:ea typeface="Oswald"/>
              <a:cs typeface="Oswald"/>
              <a:sym typeface="Oswald"/>
            </a:endParaRPr>
          </a:p>
          <a:p>
            <a:pPr indent="0" lvl="0" marL="457200" marR="0" rtl="0" algn="just">
              <a:spcBef>
                <a:spcPts val="0"/>
              </a:spcBef>
              <a:spcAft>
                <a:spcPts val="0"/>
              </a:spcAft>
              <a:buNone/>
            </a:pPr>
            <a:r>
              <a:t/>
            </a:r>
            <a:endParaRPr>
              <a:solidFill>
                <a:schemeClr val="dk2"/>
              </a:solidFill>
              <a:latin typeface="Oswald"/>
              <a:ea typeface="Oswald"/>
              <a:cs typeface="Oswald"/>
              <a:sym typeface="Oswald"/>
            </a:endParaRPr>
          </a:p>
          <a:p>
            <a:pPr indent="0" lvl="0" marL="0" marR="0" rtl="0" algn="ctr">
              <a:spcBef>
                <a:spcPts val="0"/>
              </a:spcBef>
              <a:spcAft>
                <a:spcPts val="0"/>
              </a:spcAft>
              <a:buNone/>
            </a:pPr>
            <a:r>
              <a:t/>
            </a:r>
            <a:endParaRPr>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indent="0" lvl="0" marL="0" rtl="0" algn="ctr">
              <a:spcBef>
                <a:spcPts val="0"/>
              </a:spcBef>
              <a:spcAft>
                <a:spcPts val="0"/>
              </a:spcAft>
              <a:buNone/>
            </a:pPr>
            <a:r>
              <a:t/>
            </a:r>
            <a:endParaRPr b="1">
              <a:solidFill>
                <a:schemeClr val="dk2"/>
              </a:solidFill>
              <a:latin typeface="Oswald"/>
              <a:ea typeface="Oswald"/>
              <a:cs typeface="Oswald"/>
              <a:sym typeface="Oswald"/>
            </a:endParaRPr>
          </a:p>
          <a:p>
            <a:pPr indent="-312950" lvl="0" marL="460800" marR="0" rtl="0" algn="just">
              <a:spcBef>
                <a:spcPts val="0"/>
              </a:spcBef>
              <a:spcAft>
                <a:spcPts val="0"/>
              </a:spcAft>
              <a:buClr>
                <a:schemeClr val="dk2"/>
              </a:buClr>
              <a:buSzPts val="1300"/>
              <a:buFont typeface="Oswald"/>
              <a:buChar char="●"/>
            </a:pPr>
            <a:r>
              <a:rPr lang="ru">
                <a:solidFill>
                  <a:schemeClr val="dk2"/>
                </a:solidFill>
                <a:latin typeface="Oswald"/>
                <a:ea typeface="Oswald"/>
                <a:cs typeface="Oswald"/>
                <a:sym typeface="Oswald"/>
              </a:rPr>
              <a:t>Размер стипендии 1289 рублей в месяц </a:t>
            </a:r>
            <a:r>
              <a:rPr lang="ru">
                <a:solidFill>
                  <a:schemeClr val="dk2"/>
                </a:solidFill>
                <a:highlight>
                  <a:schemeClr val="lt2"/>
                </a:highlight>
                <a:latin typeface="Oswald"/>
                <a:ea typeface="Oswald"/>
                <a:cs typeface="Oswald"/>
                <a:sym typeface="Oswald"/>
              </a:rPr>
              <a:t>(по состоянию на 01.01.2021) </a:t>
            </a:r>
            <a:r>
              <a:rPr lang="ru">
                <a:solidFill>
                  <a:schemeClr val="dk2"/>
                </a:solidFill>
                <a:latin typeface="Oswald"/>
                <a:ea typeface="Oswald"/>
                <a:cs typeface="Oswald"/>
                <a:sym typeface="Oswald"/>
              </a:rPr>
              <a:t>с ежегодной индексацией с 1 сентября</a:t>
            </a:r>
            <a:endParaRPr>
              <a:solidFill>
                <a:schemeClr val="dk2"/>
              </a:solidFill>
              <a:latin typeface="Oswald"/>
              <a:ea typeface="Oswald"/>
              <a:cs typeface="Oswald"/>
              <a:sym typeface="Oswald"/>
            </a:endParaRPr>
          </a:p>
          <a:p>
            <a:pPr indent="0" lvl="0" marL="457200" marR="0" rtl="0" algn="just">
              <a:spcBef>
                <a:spcPts val="0"/>
              </a:spcBef>
              <a:spcAft>
                <a:spcPts val="0"/>
              </a:spcAft>
              <a:buNone/>
            </a:pPr>
            <a:r>
              <a:t/>
            </a:r>
            <a:endParaRPr>
              <a:solidFill>
                <a:schemeClr val="dk2"/>
              </a:solidFill>
              <a:highlight>
                <a:schemeClr val="lt2"/>
              </a:highlight>
              <a:latin typeface="Oswald"/>
              <a:ea typeface="Oswald"/>
              <a:cs typeface="Oswald"/>
              <a:sym typeface="Oswald"/>
            </a:endParaRPr>
          </a:p>
          <a:p>
            <a:pPr indent="0" lvl="0" marL="0" rtl="0" algn="ctr">
              <a:spcBef>
                <a:spcPts val="0"/>
              </a:spcBef>
              <a:spcAft>
                <a:spcPts val="0"/>
              </a:spcAft>
              <a:buNone/>
            </a:pPr>
            <a:r>
              <a:rPr b="1" lang="ru">
                <a:solidFill>
                  <a:schemeClr val="dk2"/>
                </a:solidFill>
                <a:highlight>
                  <a:schemeClr val="lt2"/>
                </a:highlight>
                <a:latin typeface="Oswald"/>
                <a:ea typeface="Oswald"/>
                <a:cs typeface="Oswald"/>
                <a:sym typeface="Oswald"/>
              </a:rPr>
              <a:t>Периодичность выплаты</a:t>
            </a:r>
            <a:endParaRPr b="1">
              <a:solidFill>
                <a:schemeClr val="dk2"/>
              </a:solidFill>
              <a:highlight>
                <a:schemeClr val="lt2"/>
              </a:highlight>
              <a:latin typeface="Oswald"/>
              <a:ea typeface="Oswald"/>
              <a:cs typeface="Oswald"/>
              <a:sym typeface="Oswald"/>
            </a:endParaRPr>
          </a:p>
          <a:p>
            <a:pPr indent="-312950" lvl="0" marL="460800" rtl="0" algn="l">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Ежемесячно</a:t>
            </a:r>
            <a:endParaRPr sz="500">
              <a:solidFill>
                <a:schemeClr val="dk2"/>
              </a:solidFill>
              <a:highlight>
                <a:srgbClr val="FF0000"/>
              </a:highlight>
              <a:latin typeface="Oswald"/>
              <a:ea typeface="Oswald"/>
              <a:cs typeface="Oswald"/>
              <a:sym typeface="Oswald"/>
            </a:endParaRPr>
          </a:p>
        </p:txBody>
      </p:sp>
      <p:sp>
        <p:nvSpPr>
          <p:cNvPr id="157" name="Google Shape;157;p23"/>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0485</a:t>
            </a:r>
            <a:endParaRPr b="1" sz="1500">
              <a:latin typeface="Oswald"/>
              <a:ea typeface="Oswald"/>
              <a:cs typeface="Oswald"/>
              <a:sym typeface="Oswa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61" name="Shape 161"/>
        <p:cNvGrpSpPr/>
        <p:nvPr/>
      </p:nvGrpSpPr>
      <p:grpSpPr>
        <a:xfrm>
          <a:off x="0" y="0"/>
          <a:ext cx="0" cy="0"/>
          <a:chOff x="0" y="0"/>
          <a:chExt cx="0" cy="0"/>
        </a:xfrm>
      </p:grpSpPr>
      <p:sp>
        <p:nvSpPr>
          <p:cNvPr id="162" name="Google Shape;162;p24"/>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0485</a:t>
            </a:r>
            <a:endParaRPr b="1" sz="1500">
              <a:latin typeface="Oswald"/>
              <a:ea typeface="Oswald"/>
              <a:cs typeface="Oswald"/>
              <a:sym typeface="Oswald"/>
            </a:endParaRPr>
          </a:p>
        </p:txBody>
      </p:sp>
      <p:graphicFrame>
        <p:nvGraphicFramePr>
          <p:cNvPr id="163" name="Google Shape;163;p24"/>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5512925"/>
                <a:gridCol w="2981300"/>
              </a:tblGrid>
              <a:tr h="3480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3335900">
                <a:tc>
                  <a:txBody>
                    <a:bodyPr/>
                    <a:lstStyle/>
                    <a:p>
                      <a:pPr indent="-159424" lvl="0" marL="179999" rtl="0" algn="l">
                        <a:spcBef>
                          <a:spcPts val="0"/>
                        </a:spcBef>
                        <a:spcAft>
                          <a:spcPts val="0"/>
                        </a:spcAft>
                        <a:buSzPts val="1150"/>
                        <a:buFont typeface="Oswald"/>
                        <a:buChar char="●"/>
                      </a:pPr>
                      <a:r>
                        <a:rPr lang="ru" sz="1150">
                          <a:solidFill>
                            <a:schemeClr val="dk2"/>
                          </a:solidFill>
                          <a:latin typeface="Oswald"/>
                          <a:ea typeface="Oswald"/>
                          <a:cs typeface="Oswald"/>
                          <a:sym typeface="Oswald"/>
                        </a:rPr>
                        <a:t>Дети-сироты</a:t>
                      </a:r>
                      <a:r>
                        <a:rPr lang="ru" sz="1150">
                          <a:latin typeface="Oswald"/>
                          <a:ea typeface="Oswald"/>
                          <a:cs typeface="Oswald"/>
                          <a:sym typeface="Oswald"/>
                        </a:rPr>
                        <a:t> и дети, оставшиеся без попечения родителей </a:t>
                      </a:r>
                      <a:endParaRPr sz="1150">
                        <a:solidFill>
                          <a:srgbClr val="FF0000"/>
                        </a:solidFill>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Лица из числа детей-сирот и детей, оставшихся без попечения родителей</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Лица, потерявшие в период обучения обоих родителей или единственного родителя</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Дети-инвалиды</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Инвалиды I и II групп,</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Инвалиды с детства</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Подвергш</a:t>
                      </a:r>
                      <a:r>
                        <a:rPr lang="ru" sz="1150">
                          <a:latin typeface="Oswald"/>
                          <a:ea typeface="Oswald"/>
                          <a:cs typeface="Oswald"/>
                          <a:sym typeface="Oswald"/>
                        </a:rPr>
                        <a:t>им</a:t>
                      </a:r>
                      <a:r>
                        <a:rPr lang="ru" sz="1150">
                          <a:latin typeface="Oswald"/>
                          <a:ea typeface="Oswald"/>
                          <a:cs typeface="Oswald"/>
                          <a:sym typeface="Oswald"/>
                        </a:rPr>
                        <a:t>ся воздействию радиации вследствие катастрофы на Чернобыльской АЭС и иных радиационных катастроф, вследствие ядерных испытаний на Семипалатинском полигоне</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Я</a:t>
                      </a:r>
                      <a:r>
                        <a:rPr lang="ru" sz="1150">
                          <a:latin typeface="Oswald"/>
                          <a:ea typeface="Oswald"/>
                          <a:cs typeface="Oswald"/>
                          <a:sym typeface="Oswald"/>
                        </a:rPr>
                        <a:t>вляющимися</a:t>
                      </a:r>
                      <a:r>
                        <a:rPr lang="ru" sz="1150">
                          <a:latin typeface="Oswald"/>
                          <a:ea typeface="Oswald"/>
                          <a:cs typeface="Oswald"/>
                          <a:sym typeface="Oswald"/>
                        </a:rPr>
                        <a:t> инвалидами вследствие военной травмы или заболевания, полученных в период прохождения военной службы, и ветеранами боевых действий</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Из числа граждан, проходивших в течение не менее трех лет военную службу по контракту на воинских должностях, подлежащих замещению солдатами, матросами, сержантами, старшинами, и уволенных с военной службы по основаниям, предусмотренным подпунктами "б" - "г" пункта 1, подпунктом "а" пункта 2 и подпунктами "а" - "в" пункта 3 статьи 51 Федерального закона от 28 марта 1998 года N 53-ФЗ "О воинской обязанности и военной службе"</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Получившим государственную социальную помощь</a:t>
                      </a:r>
                      <a:endParaRPr sz="1150">
                        <a:latin typeface="Oswald"/>
                        <a:ea typeface="Oswald"/>
                        <a:cs typeface="Oswald"/>
                        <a:sym typeface="Oswald"/>
                      </a:endParaRPr>
                    </a:p>
                  </a:txBody>
                  <a:tcPr marT="91425" marB="91425" marR="91425" marL="91425"/>
                </a:tc>
                <a:tc>
                  <a:txBody>
                    <a:bodyPr/>
                    <a:lstStyle/>
                    <a:p>
                      <a:pPr indent="-158750" lvl="0" marL="179999" rtl="0" algn="l">
                        <a:spcBef>
                          <a:spcPts val="0"/>
                        </a:spcBef>
                        <a:spcAft>
                          <a:spcPts val="0"/>
                        </a:spcAft>
                        <a:buSzPts val="1150"/>
                        <a:buFont typeface="Oswald"/>
                        <a:buChar char="●"/>
                      </a:pPr>
                      <a:r>
                        <a:rPr lang="ru" sz="1150">
                          <a:latin typeface="Oswald"/>
                          <a:ea typeface="Oswald"/>
                          <a:cs typeface="Oswald"/>
                          <a:sym typeface="Oswald"/>
                        </a:rPr>
                        <a:t>П</a:t>
                      </a:r>
                      <a:r>
                        <a:rPr lang="ru" sz="1150">
                          <a:latin typeface="Oswald"/>
                          <a:ea typeface="Oswald"/>
                          <a:cs typeface="Oswald"/>
                          <a:sym typeface="Oswald"/>
                        </a:rPr>
                        <a:t>одача заявления руководителю образовательной организации</a:t>
                      </a:r>
                      <a:endParaRPr sz="1150">
                        <a:latin typeface="Oswald"/>
                        <a:ea typeface="Oswald"/>
                        <a:cs typeface="Oswald"/>
                        <a:sym typeface="Oswald"/>
                      </a:endParaRPr>
                    </a:p>
                    <a:p>
                      <a:pPr indent="-158750" lvl="0" marL="179999" rtl="0" algn="l">
                        <a:spcBef>
                          <a:spcPts val="0"/>
                        </a:spcBef>
                        <a:spcAft>
                          <a:spcPts val="0"/>
                        </a:spcAft>
                        <a:buSzPts val="1150"/>
                        <a:buFont typeface="Oswald"/>
                        <a:buChar char="●"/>
                      </a:pPr>
                      <a:r>
                        <a:rPr lang="ru" sz="1150">
                          <a:latin typeface="Oswald"/>
                          <a:ea typeface="Oswald"/>
                          <a:cs typeface="Oswald"/>
                          <a:sym typeface="Oswald"/>
                        </a:rPr>
                        <a:t>Документы, подтверждающий соответствие одной из категорий граждан, определенных частью 5 статьи 36 Федерального закона от 29 декабря 2012 года </a:t>
                      </a:r>
                      <a:r>
                        <a:rPr lang="ru" sz="1150">
                          <a:latin typeface="Oswald"/>
                          <a:ea typeface="Oswald"/>
                          <a:cs typeface="Oswald"/>
                          <a:sym typeface="Oswald"/>
                        </a:rPr>
                        <a:t>N </a:t>
                      </a:r>
                      <a:r>
                        <a:rPr lang="ru" sz="1150">
                          <a:latin typeface="Oswald"/>
                          <a:ea typeface="Oswald"/>
                          <a:cs typeface="Oswald"/>
                          <a:sym typeface="Oswald"/>
                        </a:rPr>
                        <a:t>273-ФЗ "Об образовании в Российской Федерации"</a:t>
                      </a:r>
                      <a:endParaRPr sz="1150">
                        <a:latin typeface="Oswald"/>
                        <a:ea typeface="Oswald"/>
                        <a:cs typeface="Oswald"/>
                        <a:sym typeface="Oswald"/>
                      </a:endParaRPr>
                    </a:p>
                  </a:txBody>
                  <a:tcPr marT="91425" marB="91425" marR="91425" marL="91425"/>
                </a:tc>
              </a:tr>
            </a:tbl>
          </a:graphicData>
        </a:graphic>
      </p:graphicFrame>
      <p:sp>
        <p:nvSpPr>
          <p:cNvPr id="164" name="Google Shape;164;p24"/>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ГОСУДАРСТВЕННОЙ СОЦИАЛЬНОЙ СТИПЕНДИИ</a:t>
            </a:r>
            <a:endParaRPr sz="2600">
              <a:solidFill>
                <a:srgbClr val="000000"/>
              </a:solidFill>
              <a:latin typeface="Oswald"/>
              <a:ea typeface="Oswald"/>
              <a:cs typeface="Oswald"/>
              <a:sym typeface="Oswa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68" name="Shape 168"/>
        <p:cNvGrpSpPr/>
        <p:nvPr/>
      </p:nvGrpSpPr>
      <p:grpSpPr>
        <a:xfrm>
          <a:off x="0" y="0"/>
          <a:ext cx="0" cy="0"/>
          <a:chOff x="0" y="0"/>
          <a:chExt cx="0" cy="0"/>
        </a:xfrm>
      </p:grpSpPr>
      <p:sp>
        <p:nvSpPr>
          <p:cNvPr id="169" name="Google Shape;169;p25"/>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300">
                <a:solidFill>
                  <a:srgbClr val="000000"/>
                </a:solidFill>
                <a:latin typeface="Oswald"/>
                <a:ea typeface="Oswald"/>
                <a:cs typeface="Oswald"/>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sz="1200">
              <a:solidFill>
                <a:srgbClr val="000000"/>
              </a:solidFill>
              <a:latin typeface="Montserrat"/>
              <a:ea typeface="Montserrat"/>
              <a:cs typeface="Montserrat"/>
              <a:sym typeface="Montserrat"/>
            </a:endParaRPr>
          </a:p>
        </p:txBody>
      </p:sp>
      <p:sp>
        <p:nvSpPr>
          <p:cNvPr id="170" name="Google Shape;170;p25"/>
          <p:cNvSpPr/>
          <p:nvPr/>
        </p:nvSpPr>
        <p:spPr>
          <a:xfrm>
            <a:off x="534800" y="1234750"/>
            <a:ext cx="8053500" cy="3688500"/>
          </a:xfrm>
          <a:prstGeom prst="rect">
            <a:avLst/>
          </a:prstGeom>
          <a:no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lang="ru">
                <a:solidFill>
                  <a:srgbClr val="434343"/>
                </a:solidFill>
                <a:latin typeface="Oswald"/>
                <a:ea typeface="Oswald"/>
                <a:cs typeface="Oswald"/>
                <a:sym typeface="Oswald"/>
              </a:rPr>
              <a:t>Нормативные основания</a:t>
            </a:r>
            <a:endParaRPr b="1">
              <a:solidFill>
                <a:srgbClr val="434343"/>
              </a:solidFill>
              <a:latin typeface="Oswald"/>
              <a:ea typeface="Oswald"/>
              <a:cs typeface="Oswald"/>
              <a:sym typeface="Oswald"/>
            </a:endParaRPr>
          </a:p>
          <a:p>
            <a:pPr indent="0" lvl="0" marL="0" marR="0" rtl="0" algn="ctr">
              <a:spcBef>
                <a:spcPts val="0"/>
              </a:spcBef>
              <a:spcAft>
                <a:spcPts val="0"/>
              </a:spcAft>
              <a:buNone/>
            </a:pPr>
            <a:r>
              <a:t/>
            </a:r>
            <a:endParaRPr b="1">
              <a:solidFill>
                <a:srgbClr val="434343"/>
              </a:solidFill>
              <a:latin typeface="Oswald"/>
              <a:ea typeface="Oswald"/>
              <a:cs typeface="Oswald"/>
              <a:sym typeface="Oswald"/>
            </a:endParaRPr>
          </a:p>
          <a:p>
            <a:pPr indent="-311150" lvl="0" marL="457200" rtl="0" algn="just">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428-ПП от 22.06.2017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endParaRPr>
              <a:solidFill>
                <a:schemeClr val="dk2"/>
              </a:solidFill>
              <a:latin typeface="Oswald"/>
              <a:ea typeface="Oswald"/>
              <a:cs typeface="Oswald"/>
              <a:sym typeface="Oswald"/>
            </a:endParaRPr>
          </a:p>
          <a:p>
            <a:pPr indent="0" lvl="0" marL="457200" rtl="0" algn="ctr">
              <a:spcBef>
                <a:spcPts val="0"/>
              </a:spcBef>
              <a:spcAft>
                <a:spcPts val="0"/>
              </a:spcAft>
              <a:buNone/>
            </a:pPr>
            <a:r>
              <a:t/>
            </a:r>
            <a:endParaRPr>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indent="0" lvl="0" marL="0" rtl="0" algn="ctr">
              <a:spcBef>
                <a:spcPts val="0"/>
              </a:spcBef>
              <a:spcAft>
                <a:spcPts val="0"/>
              </a:spcAft>
              <a:buNone/>
            </a:pPr>
            <a:r>
              <a:t/>
            </a:r>
            <a:endParaRPr b="1">
              <a:solidFill>
                <a:schemeClr val="dk2"/>
              </a:solidFill>
              <a:latin typeface="Oswald"/>
              <a:ea typeface="Oswald"/>
              <a:cs typeface="Oswald"/>
              <a:sym typeface="Oswald"/>
            </a:endParaRPr>
          </a:p>
          <a:p>
            <a:pPr indent="-317500" lvl="0" marL="4572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Размер пособия исчисляется исходя из стоимости проезда в соответствующем муниципальном образовании, расположенном на территории Свердловской области, и количества месяцев в календарном году и выплачивается при предъявлении проездных документов</a:t>
            </a:r>
            <a:endParaRPr>
              <a:solidFill>
                <a:schemeClr val="dk2"/>
              </a:solidFill>
              <a:latin typeface="Oswald"/>
              <a:ea typeface="Oswald"/>
              <a:cs typeface="Oswald"/>
              <a:sym typeface="Oswald"/>
            </a:endParaRPr>
          </a:p>
          <a:p>
            <a:pPr indent="0" lvl="0" marL="914400" marR="0" rtl="0" algn="just">
              <a:spcBef>
                <a:spcPts val="0"/>
              </a:spcBef>
              <a:spcAft>
                <a:spcPts val="0"/>
              </a:spcAft>
              <a:buNone/>
            </a:pPr>
            <a:r>
              <a:t/>
            </a:r>
            <a:endParaRPr>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Периодичность выплаты</a:t>
            </a:r>
            <a:endParaRPr b="1">
              <a:solidFill>
                <a:schemeClr val="dk2"/>
              </a:solidFill>
              <a:latin typeface="Oswald"/>
              <a:ea typeface="Oswald"/>
              <a:cs typeface="Oswald"/>
              <a:sym typeface="Oswald"/>
            </a:endParaRPr>
          </a:p>
          <a:p>
            <a:pPr indent="-311150" lvl="0" marL="457200" rtl="0" algn="l">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По предъявлению проездных документов </a:t>
            </a:r>
            <a:endParaRPr sz="500">
              <a:solidFill>
                <a:srgbClr val="434343"/>
              </a:solidFill>
              <a:latin typeface="Oswald"/>
              <a:ea typeface="Oswald"/>
              <a:cs typeface="Oswald"/>
              <a:sym typeface="Oswald"/>
            </a:endParaRPr>
          </a:p>
        </p:txBody>
      </p:sp>
      <p:sp>
        <p:nvSpPr>
          <p:cNvPr id="171" name="Google Shape;171;p25"/>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0552</a:t>
            </a:r>
            <a:endParaRPr b="1" sz="1500">
              <a:latin typeface="Oswald"/>
              <a:ea typeface="Oswald"/>
              <a:cs typeface="Oswald"/>
              <a:sym typeface="Oswa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75" name="Shape 175"/>
        <p:cNvGrpSpPr/>
        <p:nvPr/>
      </p:nvGrpSpPr>
      <p:grpSpPr>
        <a:xfrm>
          <a:off x="0" y="0"/>
          <a:ext cx="0" cy="0"/>
          <a:chOff x="0" y="0"/>
          <a:chExt cx="0" cy="0"/>
        </a:xfrm>
      </p:grpSpPr>
      <p:sp>
        <p:nvSpPr>
          <p:cNvPr id="176" name="Google Shape;176;p26"/>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300">
                <a:solidFill>
                  <a:srgbClr val="000000"/>
                </a:solidFill>
                <a:latin typeface="Oswald"/>
                <a:ea typeface="Oswald"/>
                <a:cs typeface="Oswald"/>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sz="1200">
              <a:solidFill>
                <a:srgbClr val="000000"/>
              </a:solidFill>
              <a:latin typeface="Montserrat"/>
              <a:ea typeface="Montserrat"/>
              <a:cs typeface="Montserrat"/>
              <a:sym typeface="Montserrat"/>
            </a:endParaRPr>
          </a:p>
        </p:txBody>
      </p:sp>
      <p:sp>
        <p:nvSpPr>
          <p:cNvPr id="177" name="Google Shape;177;p26"/>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0552</a:t>
            </a:r>
            <a:endParaRPr b="1" sz="1500">
              <a:latin typeface="Oswald"/>
              <a:ea typeface="Oswald"/>
              <a:cs typeface="Oswald"/>
              <a:sym typeface="Oswald"/>
            </a:endParaRPr>
          </a:p>
        </p:txBody>
      </p:sp>
      <p:graphicFrame>
        <p:nvGraphicFramePr>
          <p:cNvPr id="178" name="Google Shape;178;p26"/>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4836325"/>
                <a:gridCol w="3657900"/>
              </a:tblGrid>
              <a:tr h="1000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729525">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endParaRPr sz="1150">
                        <a:latin typeface="Oswald"/>
                        <a:ea typeface="Oswald"/>
                        <a:cs typeface="Oswald"/>
                        <a:sym typeface="Oswald"/>
                      </a:endParaRPr>
                    </a:p>
                  </a:txBody>
                  <a:tcPr marT="91425" marB="91425" marR="91425" marL="91425"/>
                </a:tc>
                <a:tc rowSpan="5">
                  <a:txBody>
                    <a:bodyPr/>
                    <a:lstStyle/>
                    <a:p>
                      <a:pPr indent="-158750" lvl="0" marL="179999" rtl="0" algn="l">
                        <a:spcBef>
                          <a:spcPts val="0"/>
                        </a:spcBef>
                        <a:spcAft>
                          <a:spcPts val="0"/>
                        </a:spcAft>
                        <a:buSzPts val="1150"/>
                        <a:buFont typeface="Oswald"/>
                        <a:buChar char="●"/>
                      </a:pPr>
                      <a:r>
                        <a:rPr lang="ru" sz="1150">
                          <a:latin typeface="Oswald"/>
                          <a:ea typeface="Oswald"/>
                          <a:cs typeface="Oswald"/>
                          <a:sym typeface="Oswald"/>
                        </a:rPr>
                        <a:t>П</a:t>
                      </a:r>
                      <a:r>
                        <a:rPr lang="ru" sz="1150">
                          <a:latin typeface="Oswald"/>
                          <a:ea typeface="Oswald"/>
                          <a:cs typeface="Oswald"/>
                          <a:sym typeface="Oswald"/>
                        </a:rPr>
                        <a:t>одача заявления руководителю образовательной организации</a:t>
                      </a:r>
                      <a:endParaRPr sz="1150">
                        <a:solidFill>
                          <a:srgbClr val="FF0000"/>
                        </a:solidFill>
                        <a:latin typeface="Oswald"/>
                        <a:ea typeface="Oswald"/>
                        <a:cs typeface="Oswald"/>
                        <a:sym typeface="Oswald"/>
                      </a:endParaRPr>
                    </a:p>
                    <a:p>
                      <a:pPr indent="-158750" lvl="0" marL="179999" rtl="0" algn="l">
                        <a:spcBef>
                          <a:spcPts val="0"/>
                        </a:spcBef>
                        <a:spcAft>
                          <a:spcPts val="0"/>
                        </a:spcAft>
                        <a:buClr>
                          <a:schemeClr val="dk2"/>
                        </a:buClr>
                        <a:buSzPts val="1150"/>
                        <a:buFont typeface="Oswald"/>
                        <a:buChar char="●"/>
                      </a:pPr>
                      <a:r>
                        <a:rPr lang="ru" sz="1150">
                          <a:solidFill>
                            <a:schemeClr val="dk2"/>
                          </a:solidFill>
                          <a:highlight>
                            <a:schemeClr val="lt2"/>
                          </a:highlight>
                          <a:latin typeface="Oswald"/>
                          <a:ea typeface="Oswald"/>
                          <a:cs typeface="Oswald"/>
                          <a:sym typeface="Oswald"/>
                        </a:rPr>
                        <a:t>К</a:t>
                      </a:r>
                      <a:r>
                        <a:rPr lang="ru" sz="1150">
                          <a:solidFill>
                            <a:schemeClr val="dk2"/>
                          </a:solidFill>
                          <a:highlight>
                            <a:schemeClr val="lt2"/>
                          </a:highlight>
                          <a:latin typeface="Oswald"/>
                          <a:ea typeface="Oswald"/>
                          <a:cs typeface="Oswald"/>
                          <a:sym typeface="Oswald"/>
                        </a:rPr>
                        <a:t>опия свидетельства о рождении ребенка</a:t>
                      </a:r>
                      <a:endParaRPr sz="1150">
                        <a:solidFill>
                          <a:schemeClr val="dk2"/>
                        </a:solidFill>
                        <a:highlight>
                          <a:schemeClr val="lt2"/>
                        </a:highlight>
                        <a:latin typeface="Oswald"/>
                        <a:ea typeface="Oswald"/>
                        <a:cs typeface="Oswald"/>
                        <a:sym typeface="Oswald"/>
                      </a:endParaRPr>
                    </a:p>
                    <a:p>
                      <a:pPr indent="-158750" lvl="0" marL="179999" rtl="0" algn="l">
                        <a:spcBef>
                          <a:spcPts val="0"/>
                        </a:spcBef>
                        <a:spcAft>
                          <a:spcPts val="0"/>
                        </a:spcAft>
                        <a:buClr>
                          <a:schemeClr val="dk2"/>
                        </a:buClr>
                        <a:buSzPts val="1150"/>
                        <a:buFont typeface="Oswald"/>
                        <a:buChar char="●"/>
                      </a:pPr>
                      <a:r>
                        <a:rPr lang="ru" sz="1150">
                          <a:solidFill>
                            <a:schemeClr val="dk2"/>
                          </a:solidFill>
                          <a:highlight>
                            <a:schemeClr val="lt2"/>
                          </a:highlight>
                          <a:latin typeface="Oswald"/>
                          <a:ea typeface="Oswald"/>
                          <a:cs typeface="Oswald"/>
                          <a:sym typeface="Oswald"/>
                        </a:rPr>
                        <a:t>Паспорт или иной документ удостоверяющий личность законного представителя</a:t>
                      </a:r>
                      <a:endParaRPr sz="1150">
                        <a:solidFill>
                          <a:schemeClr val="dk2"/>
                        </a:solidFill>
                        <a:highlight>
                          <a:schemeClr val="lt2"/>
                        </a:highlight>
                        <a:latin typeface="Oswald"/>
                        <a:ea typeface="Oswald"/>
                        <a:cs typeface="Oswald"/>
                        <a:sym typeface="Oswald"/>
                      </a:endParaRPr>
                    </a:p>
                    <a:p>
                      <a:pPr indent="0" lvl="0" marL="0" rtl="0" algn="l">
                        <a:spcBef>
                          <a:spcPts val="0"/>
                        </a:spcBef>
                        <a:spcAft>
                          <a:spcPts val="0"/>
                        </a:spcAft>
                        <a:buNone/>
                      </a:pPr>
                      <a:r>
                        <a:t/>
                      </a:r>
                      <a:endParaRPr sz="1000">
                        <a:highlight>
                          <a:srgbClr val="FF0000"/>
                        </a:highlight>
                        <a:latin typeface="Oswald"/>
                        <a:ea typeface="Oswald"/>
                        <a:cs typeface="Oswald"/>
                        <a:sym typeface="Oswald"/>
                      </a:endParaRPr>
                    </a:p>
                    <a:p>
                      <a:pPr indent="0" lvl="0" marL="457200" rtl="0" algn="l">
                        <a:spcBef>
                          <a:spcPts val="0"/>
                        </a:spcBef>
                        <a:spcAft>
                          <a:spcPts val="0"/>
                        </a:spcAft>
                        <a:buNone/>
                      </a:pPr>
                      <a:r>
                        <a:t/>
                      </a:r>
                      <a:endParaRPr sz="1000">
                        <a:latin typeface="Oswald"/>
                        <a:ea typeface="Oswald"/>
                        <a:cs typeface="Oswald"/>
                        <a:sym typeface="Oswald"/>
                      </a:endParaRPr>
                    </a:p>
                    <a:p>
                      <a:pPr indent="0" lvl="0" marL="457200" rtl="0" algn="l">
                        <a:spcBef>
                          <a:spcPts val="0"/>
                        </a:spcBef>
                        <a:spcAft>
                          <a:spcPts val="0"/>
                        </a:spcAft>
                        <a:buNone/>
                      </a:pPr>
                      <a:r>
                        <a:t/>
                      </a:r>
                      <a:endParaRPr sz="1000">
                        <a:latin typeface="Oswald"/>
                        <a:ea typeface="Oswald"/>
                        <a:cs typeface="Oswald"/>
                        <a:sym typeface="Oswald"/>
                      </a:endParaRPr>
                    </a:p>
                    <a:p>
                      <a:pPr indent="0" lvl="0" marL="0" rtl="0" algn="l">
                        <a:spcBef>
                          <a:spcPts val="0"/>
                        </a:spcBef>
                        <a:spcAft>
                          <a:spcPts val="0"/>
                        </a:spcAft>
                        <a:buNone/>
                      </a:pPr>
                      <a:r>
                        <a:t/>
                      </a:r>
                      <a:endParaRPr sz="1000">
                        <a:latin typeface="Oswald"/>
                        <a:ea typeface="Oswald"/>
                        <a:cs typeface="Oswald"/>
                        <a:sym typeface="Oswald"/>
                      </a:endParaRPr>
                    </a:p>
                    <a:p>
                      <a:pPr indent="0" lvl="0" marL="0" rtl="0" algn="l">
                        <a:spcBef>
                          <a:spcPts val="0"/>
                        </a:spcBef>
                        <a:spcAft>
                          <a:spcPts val="0"/>
                        </a:spcAft>
                        <a:buNone/>
                      </a:pPr>
                      <a:r>
                        <a:t/>
                      </a:r>
                      <a:endParaRPr sz="1000">
                        <a:latin typeface="Oswald"/>
                        <a:ea typeface="Oswald"/>
                        <a:cs typeface="Oswald"/>
                        <a:sym typeface="Oswald"/>
                      </a:endParaRPr>
                    </a:p>
                  </a:txBody>
                  <a:tcPr marT="91425" marB="91425" marR="91425" marL="91425"/>
                </a:tc>
              </a:tr>
              <a:tr h="100000">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Дети-сироты</a:t>
                      </a:r>
                      <a:endParaRPr sz="1150">
                        <a:latin typeface="Oswald"/>
                        <a:ea typeface="Oswald"/>
                        <a:cs typeface="Oswald"/>
                        <a:sym typeface="Oswald"/>
                      </a:endParaRPr>
                    </a:p>
                  </a:txBody>
                  <a:tcPr marT="91425" marB="91425" marR="91425" marL="91425"/>
                </a:tc>
                <a:tc vMerge="1"/>
              </a:tr>
              <a:tr h="100000">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Дети, оставшиеся без попечения родителей</a:t>
                      </a:r>
                      <a:endParaRPr sz="1150">
                        <a:latin typeface="Oswald"/>
                        <a:ea typeface="Oswald"/>
                        <a:cs typeface="Oswald"/>
                        <a:sym typeface="Oswald"/>
                      </a:endParaRPr>
                    </a:p>
                  </a:txBody>
                  <a:tcPr marT="91425" marB="91425" marR="91425" marL="91425"/>
                </a:tc>
                <a:tc vMerge="1"/>
              </a:tr>
              <a:tr h="100000">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Лица из числа детей-сирот и детей, оставшихся без попечения родителей</a:t>
                      </a:r>
                      <a:endParaRPr sz="1150">
                        <a:latin typeface="Oswald"/>
                        <a:ea typeface="Oswald"/>
                        <a:cs typeface="Oswald"/>
                        <a:sym typeface="Oswald"/>
                      </a:endParaRPr>
                    </a:p>
                  </a:txBody>
                  <a:tcPr marT="91425" marB="91425" marR="91425" marL="91425"/>
                </a:tc>
                <a:tc vMerge="1"/>
              </a:tr>
              <a:tr h="100000">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Учащиеся в образовательных организациях: в т.ч. обучающимся профессиональных образовательных учреждений, осваивающим основную образовательную программу среднего профессионального образования подготовки квалифицированных рабочих, служащих или основную образовательную программу профессионального обучения</a:t>
                      </a:r>
                      <a:endParaRPr sz="1150">
                        <a:latin typeface="Oswald"/>
                        <a:ea typeface="Oswald"/>
                        <a:cs typeface="Oswald"/>
                        <a:sym typeface="Oswald"/>
                      </a:endParaRPr>
                    </a:p>
                  </a:txBody>
                  <a:tcPr marT="91425" marB="91425" marR="91425" marL="91425"/>
                </a:tc>
                <a:tc vMerge="1"/>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82" name="Shape 182"/>
        <p:cNvGrpSpPr/>
        <p:nvPr/>
      </p:nvGrpSpPr>
      <p:grpSpPr>
        <a:xfrm>
          <a:off x="0" y="0"/>
          <a:ext cx="0" cy="0"/>
          <a:chOff x="0" y="0"/>
          <a:chExt cx="0" cy="0"/>
        </a:xfrm>
      </p:grpSpPr>
      <p:sp>
        <p:nvSpPr>
          <p:cNvPr id="183" name="Google Shape;183;p27"/>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sz="1200">
              <a:solidFill>
                <a:srgbClr val="000000"/>
              </a:solidFill>
              <a:latin typeface="Montserrat"/>
              <a:ea typeface="Montserrat"/>
              <a:cs typeface="Montserrat"/>
              <a:sym typeface="Montserrat"/>
            </a:endParaRPr>
          </a:p>
        </p:txBody>
      </p:sp>
      <p:sp>
        <p:nvSpPr>
          <p:cNvPr id="184" name="Google Shape;184;p27"/>
          <p:cNvSpPr/>
          <p:nvPr/>
        </p:nvSpPr>
        <p:spPr>
          <a:xfrm>
            <a:off x="534800" y="1234750"/>
            <a:ext cx="8053500" cy="3688500"/>
          </a:xfrm>
          <a:prstGeom prst="rect">
            <a:avLst/>
          </a:prstGeom>
          <a:no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lang="ru" sz="1300">
                <a:solidFill>
                  <a:srgbClr val="434343"/>
                </a:solidFill>
                <a:latin typeface="Oswald"/>
                <a:ea typeface="Oswald"/>
                <a:cs typeface="Oswald"/>
                <a:sym typeface="Oswald"/>
              </a:rPr>
              <a:t>Н</a:t>
            </a:r>
            <a:r>
              <a:rPr b="1" lang="ru" sz="1300">
                <a:solidFill>
                  <a:srgbClr val="434343"/>
                </a:solidFill>
                <a:latin typeface="Oswald"/>
                <a:ea typeface="Oswald"/>
                <a:cs typeface="Oswald"/>
                <a:sym typeface="Oswald"/>
              </a:rPr>
              <a:t>ормативные основания</a:t>
            </a:r>
            <a:endParaRPr b="1" sz="1300">
              <a:solidFill>
                <a:srgbClr val="434343"/>
              </a:solidFill>
              <a:latin typeface="Oswald"/>
              <a:ea typeface="Oswald"/>
              <a:cs typeface="Oswald"/>
              <a:sym typeface="Oswald"/>
            </a:endParaRPr>
          </a:p>
          <a:p>
            <a:pPr indent="0" lvl="0" marL="0" marR="0" rtl="0" algn="ctr">
              <a:spcBef>
                <a:spcPts val="0"/>
              </a:spcBef>
              <a:spcAft>
                <a:spcPts val="0"/>
              </a:spcAft>
              <a:buNone/>
            </a:pPr>
            <a:r>
              <a:t/>
            </a:r>
            <a:endParaRPr b="1" sz="1200">
              <a:solidFill>
                <a:srgbClr val="434343"/>
              </a:solidFill>
              <a:latin typeface="Oswald"/>
              <a:ea typeface="Oswald"/>
              <a:cs typeface="Oswald"/>
              <a:sym typeface="Oswald"/>
            </a:endParaRPr>
          </a:p>
          <a:p>
            <a:pPr indent="-304800" lvl="0" marL="457200" marR="0" rtl="0" algn="just">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428-ПП от 22.06.2017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endParaRPr sz="1200">
              <a:solidFill>
                <a:schemeClr val="dk2"/>
              </a:solidFill>
              <a:latin typeface="Oswald"/>
              <a:ea typeface="Oswald"/>
              <a:cs typeface="Oswald"/>
              <a:sym typeface="Oswald"/>
            </a:endParaRPr>
          </a:p>
          <a:p>
            <a:pPr indent="0" lvl="0" marL="0" rtl="0" algn="ctr">
              <a:spcBef>
                <a:spcPts val="0"/>
              </a:spcBef>
              <a:spcAft>
                <a:spcPts val="0"/>
              </a:spcAft>
              <a:buNone/>
            </a:pPr>
            <a:r>
              <a:rPr b="1" lang="ru" sz="1300">
                <a:solidFill>
                  <a:schemeClr val="dk2"/>
                </a:solidFill>
                <a:latin typeface="Oswald"/>
                <a:ea typeface="Oswald"/>
                <a:cs typeface="Oswald"/>
                <a:sym typeface="Oswald"/>
              </a:rPr>
              <a:t>Форма предоставления </a:t>
            </a:r>
            <a:endParaRPr b="1" sz="1300">
              <a:solidFill>
                <a:schemeClr val="dk2"/>
              </a:solidFill>
              <a:latin typeface="Oswald"/>
              <a:ea typeface="Oswald"/>
              <a:cs typeface="Oswald"/>
              <a:sym typeface="Oswald"/>
            </a:endParaRPr>
          </a:p>
          <a:p>
            <a:pPr indent="0" lvl="0" marL="0" rtl="0" algn="ctr">
              <a:spcBef>
                <a:spcPts val="0"/>
              </a:spcBef>
              <a:spcAft>
                <a:spcPts val="0"/>
              </a:spcAft>
              <a:buNone/>
            </a:pPr>
            <a:r>
              <a:t/>
            </a:r>
            <a:endParaRPr b="1" sz="1100">
              <a:solidFill>
                <a:schemeClr val="dk2"/>
              </a:solidFill>
              <a:latin typeface="Oswald"/>
              <a:ea typeface="Oswald"/>
              <a:cs typeface="Oswald"/>
              <a:sym typeface="Oswald"/>
            </a:endParaRPr>
          </a:p>
          <a:p>
            <a:pPr indent="-304800" lvl="0" marL="457200" marR="0" rtl="0" algn="just">
              <a:spcBef>
                <a:spcPts val="0"/>
              </a:spcBef>
              <a:spcAft>
                <a:spcPts val="0"/>
              </a:spcAft>
              <a:buClr>
                <a:schemeClr val="dk2"/>
              </a:buClr>
              <a:buSzPts val="1200"/>
              <a:buFont typeface="Oswald"/>
              <a:buChar char="●"/>
            </a:pPr>
            <a:r>
              <a:rPr b="1" lang="ru" sz="1200">
                <a:solidFill>
                  <a:schemeClr val="dk2"/>
                </a:solidFill>
                <a:latin typeface="Oswald"/>
                <a:ea typeface="Oswald"/>
                <a:cs typeface="Oswald"/>
                <a:sym typeface="Oswald"/>
              </a:rPr>
              <a:t>Денежная</a:t>
            </a:r>
            <a:r>
              <a:rPr lang="ru" sz="1200">
                <a:solidFill>
                  <a:schemeClr val="dk2"/>
                </a:solidFill>
                <a:latin typeface="Oswald"/>
                <a:ea typeface="Oswald"/>
                <a:cs typeface="Oswald"/>
                <a:sym typeface="Oswald"/>
              </a:rPr>
              <a:t>: компенсация расходов на приобретение обучающимся разовых проездных документов у соответствующих транспортных организаций за счет субсидии предоставляемой образовательной организации из бюджета Свердловской области </a:t>
            </a:r>
            <a:endParaRPr sz="1200">
              <a:solidFill>
                <a:schemeClr val="dk2"/>
              </a:solidFill>
              <a:latin typeface="Oswald"/>
              <a:ea typeface="Oswald"/>
              <a:cs typeface="Oswald"/>
              <a:sym typeface="Oswald"/>
            </a:endParaRPr>
          </a:p>
          <a:p>
            <a:pPr indent="0" lvl="0" marL="0" marR="0" rtl="0" algn="ctr">
              <a:spcBef>
                <a:spcPts val="0"/>
              </a:spcBef>
              <a:spcAft>
                <a:spcPts val="0"/>
              </a:spcAft>
              <a:buNone/>
            </a:pPr>
            <a:r>
              <a:rPr b="1" lang="ru" sz="1300">
                <a:solidFill>
                  <a:schemeClr val="dk2"/>
                </a:solidFill>
                <a:latin typeface="Oswald"/>
                <a:ea typeface="Oswald"/>
                <a:cs typeface="Oswald"/>
                <a:sym typeface="Oswald"/>
              </a:rPr>
              <a:t>ИЛИ</a:t>
            </a:r>
            <a:endParaRPr b="1" sz="1300">
              <a:solidFill>
                <a:schemeClr val="dk2"/>
              </a:solidFill>
              <a:latin typeface="Oswald"/>
              <a:ea typeface="Oswald"/>
              <a:cs typeface="Oswald"/>
              <a:sym typeface="Oswald"/>
            </a:endParaRPr>
          </a:p>
          <a:p>
            <a:pPr indent="-304800" lvl="0" marL="457200" marR="0" rtl="0" algn="l">
              <a:spcBef>
                <a:spcPts val="0"/>
              </a:spcBef>
              <a:spcAft>
                <a:spcPts val="0"/>
              </a:spcAft>
              <a:buClr>
                <a:schemeClr val="dk2"/>
              </a:buClr>
              <a:buSzPts val="1200"/>
              <a:buFont typeface="Oswald"/>
              <a:buChar char="●"/>
            </a:pPr>
            <a:r>
              <a:rPr b="1" lang="ru" sz="1200">
                <a:solidFill>
                  <a:schemeClr val="dk2"/>
                </a:solidFill>
                <a:latin typeface="Oswald"/>
                <a:ea typeface="Oswald"/>
                <a:cs typeface="Oswald"/>
                <a:sym typeface="Oswald"/>
              </a:rPr>
              <a:t>Натуральная</a:t>
            </a:r>
            <a:r>
              <a:rPr lang="ru" sz="1200">
                <a:solidFill>
                  <a:schemeClr val="dk2"/>
                </a:solidFill>
                <a:latin typeface="Oswald"/>
                <a:ea typeface="Oswald"/>
                <a:cs typeface="Oswald"/>
                <a:sym typeface="Oswald"/>
              </a:rPr>
              <a:t>: приобретение организацией разовых индивидуальных проездных документов для осуществления проезда один раз в год к месту жительства и обратно к месту учебы у соответствующих транспортных организаций за счет субсидии предоставляемой образовательной организации из бюджета Свердловской области</a:t>
            </a:r>
            <a:endParaRPr sz="1200">
              <a:solidFill>
                <a:schemeClr val="dk2"/>
              </a:solidFill>
              <a:latin typeface="Oswald"/>
              <a:ea typeface="Oswald"/>
              <a:cs typeface="Oswald"/>
              <a:sym typeface="Oswald"/>
            </a:endParaRPr>
          </a:p>
          <a:p>
            <a:pPr indent="0" lvl="0" marL="914400" marR="0" rtl="0" algn="l">
              <a:spcBef>
                <a:spcPts val="0"/>
              </a:spcBef>
              <a:spcAft>
                <a:spcPts val="0"/>
              </a:spcAft>
              <a:buNone/>
            </a:pPr>
            <a:r>
              <a:t/>
            </a:r>
            <a:endParaRPr sz="1200">
              <a:solidFill>
                <a:schemeClr val="dk2"/>
              </a:solidFill>
              <a:latin typeface="Oswald"/>
              <a:ea typeface="Oswald"/>
              <a:cs typeface="Oswald"/>
              <a:sym typeface="Oswald"/>
            </a:endParaRPr>
          </a:p>
          <a:p>
            <a:pPr indent="0" lvl="0" marL="0" rtl="0" algn="ctr">
              <a:spcBef>
                <a:spcPts val="0"/>
              </a:spcBef>
              <a:spcAft>
                <a:spcPts val="0"/>
              </a:spcAft>
              <a:buNone/>
            </a:pPr>
            <a:r>
              <a:rPr b="1" lang="ru" sz="1300">
                <a:solidFill>
                  <a:schemeClr val="dk2"/>
                </a:solidFill>
                <a:latin typeface="Oswald"/>
                <a:ea typeface="Oswald"/>
                <a:cs typeface="Oswald"/>
                <a:sym typeface="Oswald"/>
              </a:rPr>
              <a:t>Периодичность выплаты</a:t>
            </a:r>
            <a:endParaRPr b="1" sz="1300">
              <a:solidFill>
                <a:schemeClr val="dk2"/>
              </a:solidFill>
              <a:latin typeface="Oswald"/>
              <a:ea typeface="Oswald"/>
              <a:cs typeface="Oswald"/>
              <a:sym typeface="Oswald"/>
            </a:endParaRPr>
          </a:p>
          <a:p>
            <a:pPr indent="-304800" lvl="0" marL="457200" rtl="0" algn="l">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Один раз в год</a:t>
            </a:r>
            <a:endParaRPr sz="400">
              <a:solidFill>
                <a:srgbClr val="434343"/>
              </a:solidFill>
              <a:latin typeface="Oswald"/>
              <a:ea typeface="Oswald"/>
              <a:cs typeface="Oswald"/>
              <a:sym typeface="Oswald"/>
            </a:endParaRPr>
          </a:p>
        </p:txBody>
      </p:sp>
      <p:sp>
        <p:nvSpPr>
          <p:cNvPr id="185" name="Google Shape;185;p27"/>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0563</a:t>
            </a:r>
            <a:endParaRPr b="1" sz="1500">
              <a:latin typeface="Oswald"/>
              <a:ea typeface="Oswald"/>
              <a:cs typeface="Oswald"/>
              <a:sym typeface="Oswa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89" name="Shape 189"/>
        <p:cNvGrpSpPr/>
        <p:nvPr/>
      </p:nvGrpSpPr>
      <p:grpSpPr>
        <a:xfrm>
          <a:off x="0" y="0"/>
          <a:ext cx="0" cy="0"/>
          <a:chOff x="0" y="0"/>
          <a:chExt cx="0" cy="0"/>
        </a:xfrm>
      </p:grpSpPr>
      <p:sp>
        <p:nvSpPr>
          <p:cNvPr id="190" name="Google Shape;190;p28"/>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sz="1200">
              <a:solidFill>
                <a:srgbClr val="000000"/>
              </a:solidFill>
              <a:latin typeface="Montserrat"/>
              <a:ea typeface="Montserrat"/>
              <a:cs typeface="Montserrat"/>
              <a:sym typeface="Montserrat"/>
            </a:endParaRPr>
          </a:p>
        </p:txBody>
      </p:sp>
      <p:sp>
        <p:nvSpPr>
          <p:cNvPr id="191" name="Google Shape;191;p28"/>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a:t>
            </a:r>
            <a:r>
              <a:rPr b="1" lang="ru" sz="1500">
                <a:latin typeface="Oswald"/>
                <a:ea typeface="Oswald"/>
                <a:cs typeface="Oswald"/>
                <a:sym typeface="Oswald"/>
              </a:rPr>
              <a:t>0563</a:t>
            </a:r>
            <a:endParaRPr b="1" sz="1500">
              <a:latin typeface="Oswald"/>
              <a:ea typeface="Oswald"/>
              <a:cs typeface="Oswald"/>
              <a:sym typeface="Oswald"/>
            </a:endParaRPr>
          </a:p>
        </p:txBody>
      </p:sp>
      <p:graphicFrame>
        <p:nvGraphicFramePr>
          <p:cNvPr id="192" name="Google Shape;192;p28"/>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4851675"/>
                <a:gridCol w="3642550"/>
              </a:tblGrid>
              <a:tr h="1000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729525">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endParaRPr sz="1150">
                        <a:latin typeface="Oswald"/>
                        <a:ea typeface="Oswald"/>
                        <a:cs typeface="Oswald"/>
                        <a:sym typeface="Oswald"/>
                      </a:endParaRPr>
                    </a:p>
                  </a:txBody>
                  <a:tcPr marT="91425" marB="91425" marR="91425" marL="91425"/>
                </a:tc>
                <a:tc rowSpan="5">
                  <a:txBody>
                    <a:bodyPr/>
                    <a:lstStyle/>
                    <a:p>
                      <a:pPr indent="-158750" lvl="0" marL="179999" rtl="0" algn="l">
                        <a:spcBef>
                          <a:spcPts val="0"/>
                        </a:spcBef>
                        <a:spcAft>
                          <a:spcPts val="0"/>
                        </a:spcAft>
                        <a:buSzPts val="1150"/>
                        <a:buFont typeface="Oswald"/>
                        <a:buChar char="●"/>
                      </a:pPr>
                      <a:r>
                        <a:rPr lang="ru" sz="1150">
                          <a:latin typeface="Oswald"/>
                          <a:ea typeface="Oswald"/>
                          <a:cs typeface="Oswald"/>
                          <a:sym typeface="Oswald"/>
                        </a:rPr>
                        <a:t>П</a:t>
                      </a:r>
                      <a:r>
                        <a:rPr lang="ru" sz="1150">
                          <a:latin typeface="Oswald"/>
                          <a:ea typeface="Oswald"/>
                          <a:cs typeface="Oswald"/>
                          <a:sym typeface="Oswald"/>
                        </a:rPr>
                        <a:t>одача заявления руководителю образовательной организации</a:t>
                      </a:r>
                      <a:endParaRPr sz="1150">
                        <a:solidFill>
                          <a:srgbClr val="FF0000"/>
                        </a:solidFill>
                        <a:latin typeface="Oswald"/>
                        <a:ea typeface="Oswald"/>
                        <a:cs typeface="Oswald"/>
                        <a:sym typeface="Oswald"/>
                      </a:endParaRPr>
                    </a:p>
                    <a:p>
                      <a:pPr indent="-158750" lvl="0" marL="179999" rtl="0" algn="l">
                        <a:spcBef>
                          <a:spcPts val="0"/>
                        </a:spcBef>
                        <a:spcAft>
                          <a:spcPts val="0"/>
                        </a:spcAft>
                        <a:buClr>
                          <a:schemeClr val="dk2"/>
                        </a:buClr>
                        <a:buSzPts val="1150"/>
                        <a:buFont typeface="Oswald"/>
                        <a:buChar char="●"/>
                      </a:pPr>
                      <a:r>
                        <a:rPr lang="ru" sz="1150">
                          <a:solidFill>
                            <a:schemeClr val="dk2"/>
                          </a:solidFill>
                          <a:latin typeface="Oswald"/>
                          <a:ea typeface="Oswald"/>
                          <a:cs typeface="Oswald"/>
                          <a:sym typeface="Oswald"/>
                        </a:rPr>
                        <a:t>Копия свидетельства о рождении ребенка</a:t>
                      </a:r>
                      <a:endParaRPr sz="1150">
                        <a:solidFill>
                          <a:schemeClr val="dk2"/>
                        </a:solidFill>
                        <a:latin typeface="Oswald"/>
                        <a:ea typeface="Oswald"/>
                        <a:cs typeface="Oswald"/>
                        <a:sym typeface="Oswald"/>
                      </a:endParaRPr>
                    </a:p>
                    <a:p>
                      <a:pPr indent="-158750" lvl="0" marL="179999" rtl="0" algn="l">
                        <a:spcBef>
                          <a:spcPts val="0"/>
                        </a:spcBef>
                        <a:spcAft>
                          <a:spcPts val="0"/>
                        </a:spcAft>
                        <a:buClr>
                          <a:schemeClr val="dk2"/>
                        </a:buClr>
                        <a:buSzPts val="1150"/>
                        <a:buFont typeface="Oswald"/>
                        <a:buChar char="●"/>
                      </a:pPr>
                      <a:r>
                        <a:rPr lang="ru" sz="1150">
                          <a:solidFill>
                            <a:schemeClr val="dk2"/>
                          </a:solidFill>
                          <a:latin typeface="Oswald"/>
                          <a:ea typeface="Oswald"/>
                          <a:cs typeface="Oswald"/>
                          <a:sym typeface="Oswald"/>
                        </a:rPr>
                        <a:t>Паспорт или иной документ удостоверяющий личность законного представителя</a:t>
                      </a:r>
                      <a:endParaRPr sz="1150">
                        <a:latin typeface="Oswald"/>
                        <a:ea typeface="Oswald"/>
                        <a:cs typeface="Oswald"/>
                        <a:sym typeface="Oswald"/>
                      </a:endParaRPr>
                    </a:p>
                  </a:txBody>
                  <a:tcPr marT="91425" marB="91425" marR="91425" marL="91425"/>
                </a:tc>
              </a:tr>
              <a:tr h="100000">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Дети-сироты</a:t>
                      </a:r>
                      <a:endParaRPr sz="1150">
                        <a:latin typeface="Oswald"/>
                        <a:ea typeface="Oswald"/>
                        <a:cs typeface="Oswald"/>
                        <a:sym typeface="Oswald"/>
                      </a:endParaRPr>
                    </a:p>
                  </a:txBody>
                  <a:tcPr marT="91425" marB="91425" marR="91425" marL="91425"/>
                </a:tc>
                <a:tc vMerge="1"/>
              </a:tr>
              <a:tr h="100000">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Дети, оставшиеся без попечения родителей</a:t>
                      </a:r>
                      <a:endParaRPr sz="1150">
                        <a:latin typeface="Oswald"/>
                        <a:ea typeface="Oswald"/>
                        <a:cs typeface="Oswald"/>
                        <a:sym typeface="Oswald"/>
                      </a:endParaRPr>
                    </a:p>
                  </a:txBody>
                  <a:tcPr marT="91425" marB="91425" marR="91425" marL="91425"/>
                </a:tc>
                <a:tc vMerge="1"/>
              </a:tr>
              <a:tr h="100000">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Лица из числа детей-сирот и детей, оставшихся без попечения родителей</a:t>
                      </a:r>
                      <a:endParaRPr sz="1150">
                        <a:latin typeface="Oswald"/>
                        <a:ea typeface="Oswald"/>
                        <a:cs typeface="Oswald"/>
                        <a:sym typeface="Oswald"/>
                      </a:endParaRPr>
                    </a:p>
                  </a:txBody>
                  <a:tcPr marT="91425" marB="91425" marR="91425" marL="91425"/>
                </a:tc>
                <a:tc vMerge="1"/>
              </a:tr>
              <a:tr h="100000">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Учащиеся в образовательных организациях: в т.ч. обучающимся профессиональных образовательных учреждений, осваивающим основную образовательную программу среднего профессионального образования подготовки квалифицированных рабочих, служащих или основную образовательную программу профессионального обучения</a:t>
                      </a:r>
                      <a:endParaRPr sz="1150">
                        <a:latin typeface="Oswald"/>
                        <a:ea typeface="Oswald"/>
                        <a:cs typeface="Oswald"/>
                        <a:sym typeface="Oswald"/>
                      </a:endParaRPr>
                    </a:p>
                  </a:txBody>
                  <a:tcPr marT="91425" marB="91425" marR="91425" marL="91425"/>
                </a:tc>
                <a:tc vMerge="1"/>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96" name="Shape 196"/>
        <p:cNvGrpSpPr/>
        <p:nvPr/>
      </p:nvGrpSpPr>
      <p:grpSpPr>
        <a:xfrm>
          <a:off x="0" y="0"/>
          <a:ext cx="0" cy="0"/>
          <a:chOff x="0" y="0"/>
          <a:chExt cx="0" cy="0"/>
        </a:xfrm>
      </p:grpSpPr>
      <p:sp>
        <p:nvSpPr>
          <p:cNvPr id="197" name="Google Shape;197;p29"/>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200">
                <a:solidFill>
                  <a:srgbClr val="000000"/>
                </a:solidFill>
                <a:latin typeface="Oswald"/>
                <a:ea typeface="Oswald"/>
                <a:cs typeface="Oswald"/>
                <a:sym typeface="Oswald"/>
              </a:rPr>
              <a:t>ЕЖЕМЕСЯЧНАЯ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200">
              <a:solidFill>
                <a:srgbClr val="000000"/>
              </a:solidFill>
              <a:latin typeface="Montserrat"/>
              <a:ea typeface="Montserrat"/>
              <a:cs typeface="Montserrat"/>
              <a:sym typeface="Montserrat"/>
            </a:endParaRPr>
          </a:p>
        </p:txBody>
      </p:sp>
      <p:sp>
        <p:nvSpPr>
          <p:cNvPr id="198" name="Google Shape;198;p29"/>
          <p:cNvSpPr/>
          <p:nvPr/>
        </p:nvSpPr>
        <p:spPr>
          <a:xfrm>
            <a:off x="534800" y="1234750"/>
            <a:ext cx="8053500" cy="3688500"/>
          </a:xfrm>
          <a:prstGeom prst="rect">
            <a:avLst/>
          </a:prstGeom>
          <a:noFill/>
          <a:ln>
            <a:noFill/>
          </a:ln>
        </p:spPr>
        <p:txBody>
          <a:bodyPr anchorCtr="0" anchor="t" bIns="34275" lIns="68575" spcFirstLastPara="1" rIns="68575" wrap="square" tIns="34275">
            <a:noAutofit/>
          </a:bodyPr>
          <a:lstStyle/>
          <a:p>
            <a:pPr indent="0" lvl="0" marL="0" marR="0" rtl="0" algn="ctr">
              <a:spcBef>
                <a:spcPts val="0"/>
              </a:spcBef>
              <a:spcAft>
                <a:spcPts val="0"/>
              </a:spcAft>
              <a:buNone/>
            </a:pPr>
            <a:r>
              <a:t/>
            </a:r>
            <a:endParaRPr b="1">
              <a:solidFill>
                <a:srgbClr val="434343"/>
              </a:solidFill>
              <a:latin typeface="Oswald"/>
              <a:ea typeface="Oswald"/>
              <a:cs typeface="Oswald"/>
              <a:sym typeface="Oswald"/>
            </a:endParaRPr>
          </a:p>
          <a:p>
            <a:pPr indent="0" lvl="0" marL="0" marR="0" rtl="0" algn="ctr">
              <a:spcBef>
                <a:spcPts val="0"/>
              </a:spcBef>
              <a:spcAft>
                <a:spcPts val="0"/>
              </a:spcAft>
              <a:buNone/>
            </a:pPr>
            <a:r>
              <a:rPr b="1" lang="ru">
                <a:solidFill>
                  <a:srgbClr val="434343"/>
                </a:solidFill>
                <a:latin typeface="Oswald"/>
                <a:ea typeface="Oswald"/>
                <a:cs typeface="Oswald"/>
                <a:sym typeface="Oswald"/>
              </a:rPr>
              <a:t>Нормативные основания</a:t>
            </a:r>
            <a:endParaRPr b="1">
              <a:solidFill>
                <a:srgbClr val="434343"/>
              </a:solidFill>
              <a:latin typeface="Oswald"/>
              <a:ea typeface="Oswald"/>
              <a:cs typeface="Oswald"/>
              <a:sym typeface="Oswald"/>
            </a:endParaRPr>
          </a:p>
          <a:p>
            <a:pPr indent="0" lvl="0" marL="457200" marR="0" rtl="0" algn="ctr">
              <a:spcBef>
                <a:spcPts val="0"/>
              </a:spcBef>
              <a:spcAft>
                <a:spcPts val="0"/>
              </a:spcAft>
              <a:buNone/>
            </a:pPr>
            <a:r>
              <a:t/>
            </a:r>
            <a:endParaRPr b="1">
              <a:solidFill>
                <a:srgbClr val="434343"/>
              </a:solidFill>
              <a:latin typeface="Oswald"/>
              <a:ea typeface="Oswald"/>
              <a:cs typeface="Oswald"/>
              <a:sym typeface="Oswald"/>
            </a:endParaRPr>
          </a:p>
          <a:p>
            <a:pPr indent="-317500" lvl="0" marL="4572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270-ПП от 23.04.2020 “Об 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a:solidFill>
                <a:schemeClr val="dk2"/>
              </a:solidFill>
              <a:latin typeface="Oswald"/>
              <a:ea typeface="Oswald"/>
              <a:cs typeface="Oswald"/>
              <a:sym typeface="Oswald"/>
            </a:endParaRPr>
          </a:p>
          <a:p>
            <a:pPr indent="0" lvl="0" marL="914400" marR="0" rtl="0" algn="just">
              <a:spcBef>
                <a:spcPts val="0"/>
              </a:spcBef>
              <a:spcAft>
                <a:spcPts val="0"/>
              </a:spcAft>
              <a:buNone/>
            </a:pPr>
            <a:r>
              <a:t/>
            </a:r>
            <a:endParaRPr>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indent="0" lvl="0" marL="457200" rtl="0" algn="ctr">
              <a:spcBef>
                <a:spcPts val="0"/>
              </a:spcBef>
              <a:spcAft>
                <a:spcPts val="0"/>
              </a:spcAft>
              <a:buNone/>
            </a:pPr>
            <a:r>
              <a:t/>
            </a:r>
            <a:endParaRPr b="1">
              <a:solidFill>
                <a:schemeClr val="dk2"/>
              </a:solidFill>
              <a:latin typeface="Oswald"/>
              <a:ea typeface="Oswald"/>
              <a:cs typeface="Oswald"/>
              <a:sym typeface="Oswald"/>
            </a:endParaRPr>
          </a:p>
          <a:p>
            <a:pPr indent="-317500" lvl="0" marL="4572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122,7 рубля (в учебные дни, по состоянию на 01.01.2021)</a:t>
            </a:r>
            <a:endParaRPr>
              <a:solidFill>
                <a:schemeClr val="dk2"/>
              </a:solidFill>
              <a:latin typeface="Oswald"/>
              <a:ea typeface="Oswald"/>
              <a:cs typeface="Oswald"/>
              <a:sym typeface="Oswald"/>
            </a:endParaRPr>
          </a:p>
          <a:p>
            <a:pPr indent="0" lvl="0" marL="914400" marR="0" rtl="0" algn="just">
              <a:spcBef>
                <a:spcPts val="0"/>
              </a:spcBef>
              <a:spcAft>
                <a:spcPts val="0"/>
              </a:spcAft>
              <a:buNone/>
            </a:pPr>
            <a:r>
              <a:t/>
            </a:r>
            <a:endParaRPr>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highlight>
                  <a:schemeClr val="lt2"/>
                </a:highlight>
                <a:latin typeface="Oswald"/>
                <a:ea typeface="Oswald"/>
                <a:cs typeface="Oswald"/>
                <a:sym typeface="Oswald"/>
              </a:rPr>
              <a:t>Периодичность выплаты</a:t>
            </a:r>
            <a:endParaRPr b="1">
              <a:solidFill>
                <a:schemeClr val="dk2"/>
              </a:solidFill>
              <a:highlight>
                <a:schemeClr val="lt2"/>
              </a:highlight>
              <a:latin typeface="Oswald"/>
              <a:ea typeface="Oswald"/>
              <a:cs typeface="Oswald"/>
              <a:sym typeface="Oswald"/>
            </a:endParaRPr>
          </a:p>
          <a:p>
            <a:pPr indent="0" lvl="0" marL="914400" rtl="0" algn="l">
              <a:spcBef>
                <a:spcPts val="0"/>
              </a:spcBef>
              <a:spcAft>
                <a:spcPts val="0"/>
              </a:spcAft>
              <a:buNone/>
            </a:pPr>
            <a:r>
              <a:t/>
            </a:r>
            <a:endParaRPr b="1">
              <a:solidFill>
                <a:schemeClr val="dk2"/>
              </a:solidFill>
              <a:highlight>
                <a:srgbClr val="FF0000"/>
              </a:highlight>
              <a:latin typeface="Oswald"/>
              <a:ea typeface="Oswald"/>
              <a:cs typeface="Oswald"/>
              <a:sym typeface="Oswald"/>
            </a:endParaRPr>
          </a:p>
          <a:p>
            <a:pPr indent="-317500" lvl="0" marL="457200" rtl="0" algn="l">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Ежемесячно</a:t>
            </a:r>
            <a:endParaRPr sz="500">
              <a:solidFill>
                <a:schemeClr val="dk2"/>
              </a:solidFill>
              <a:highlight>
                <a:srgbClr val="FF0000"/>
              </a:highlight>
              <a:latin typeface="Oswald"/>
              <a:ea typeface="Oswald"/>
              <a:cs typeface="Oswald"/>
              <a:sym typeface="Oswald"/>
            </a:endParaRPr>
          </a:p>
        </p:txBody>
      </p:sp>
      <p:sp>
        <p:nvSpPr>
          <p:cNvPr id="199" name="Google Shape;199;p29"/>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0525</a:t>
            </a:r>
            <a:endParaRPr b="1" sz="1500">
              <a:latin typeface="Oswald"/>
              <a:ea typeface="Oswald"/>
              <a:cs typeface="Oswald"/>
              <a:sym typeface="Oswa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03" name="Shape 203"/>
        <p:cNvGrpSpPr/>
        <p:nvPr/>
      </p:nvGrpSpPr>
      <p:grpSpPr>
        <a:xfrm>
          <a:off x="0" y="0"/>
          <a:ext cx="0" cy="0"/>
          <a:chOff x="0" y="0"/>
          <a:chExt cx="0" cy="0"/>
        </a:xfrm>
      </p:grpSpPr>
      <p:graphicFrame>
        <p:nvGraphicFramePr>
          <p:cNvPr id="204" name="Google Shape;204;p30"/>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3953500"/>
                <a:gridCol w="4540725"/>
              </a:tblGrid>
              <a:tr h="1000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34865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Р</a:t>
                      </a:r>
                      <a:r>
                        <a:rPr lang="ru" sz="1200">
                          <a:latin typeface="Oswald"/>
                          <a:ea typeface="Oswald"/>
                          <a:cs typeface="Oswald"/>
                          <a:sym typeface="Oswald"/>
                        </a:rPr>
                        <a:t>одитель (законный представитель) ребенка-инвалида, обучающегося по основной общеобразовательной программе на дому</a:t>
                      </a:r>
                      <a:endParaRPr sz="1200">
                        <a:latin typeface="Oswald"/>
                        <a:ea typeface="Oswald"/>
                        <a:cs typeface="Oswald"/>
                        <a:sym typeface="Oswald"/>
                      </a:endParaRPr>
                    </a:p>
                  </a:txBody>
                  <a:tcPr marT="91425" marB="91425" marR="91425" marL="91425"/>
                </a:tc>
                <a:tc rowSpan="2">
                  <a:txBody>
                    <a:bodyPr/>
                    <a:lstStyle/>
                    <a:p>
                      <a:pPr indent="-161925" lvl="0" marL="17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Копия паспорта или иного документа, удостоверяющего личность заявителя</a:t>
                      </a:r>
                      <a:endParaRPr sz="1200">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Копия документа, подтверждающего место пребывания (жительства) заявителя на территории Свердловской области</a:t>
                      </a:r>
                      <a:endParaRPr sz="1200">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200">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Копия заключения психолого-медико-педагогической комиссии</a:t>
                      </a:r>
                      <a:endParaRPr sz="1200">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Сведения о банковских реквизитах и номере лицевого счета заявителя, открытого в кредитной организации РФ на имя заявителя</a:t>
                      </a:r>
                      <a:endParaRPr sz="1200">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200">
                        <a:latin typeface="Oswald"/>
                        <a:ea typeface="Oswald"/>
                        <a:cs typeface="Oswald"/>
                        <a:sym typeface="Oswald"/>
                      </a:endParaRPr>
                    </a:p>
                  </a:txBody>
                  <a:tcPr marT="91425" marB="91425" marR="91425" marL="91425"/>
                </a:tc>
              </a:tr>
              <a:tr h="977625">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Родитель (законный представитель) ребенка с ограниченными возможностями здоровья</a:t>
                      </a:r>
                      <a:endParaRPr sz="1200">
                        <a:latin typeface="Oswald"/>
                        <a:ea typeface="Oswald"/>
                        <a:cs typeface="Oswald"/>
                        <a:sym typeface="Oswald"/>
                      </a:endParaRPr>
                    </a:p>
                  </a:txBody>
                  <a:tcPr marT="91425" marB="91425" marR="91425" marL="91425"/>
                </a:tc>
                <a:tc vMerge="1"/>
              </a:tr>
            </a:tbl>
          </a:graphicData>
        </a:graphic>
      </p:graphicFrame>
      <p:sp>
        <p:nvSpPr>
          <p:cNvPr id="205" name="Google Shape;205;p30"/>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200">
                <a:solidFill>
                  <a:srgbClr val="000000"/>
                </a:solidFill>
                <a:latin typeface="Oswald"/>
                <a:ea typeface="Oswald"/>
                <a:cs typeface="Oswald"/>
                <a:sym typeface="Oswald"/>
              </a:rPr>
              <a:t>ЕЖЕМЕСЯЧНАЯ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200">
              <a:solidFill>
                <a:srgbClr val="000000"/>
              </a:solidFill>
              <a:latin typeface="Montserrat"/>
              <a:ea typeface="Montserrat"/>
              <a:cs typeface="Montserrat"/>
              <a:sym typeface="Montserrat"/>
            </a:endParaRPr>
          </a:p>
        </p:txBody>
      </p:sp>
      <p:sp>
        <p:nvSpPr>
          <p:cNvPr id="206" name="Google Shape;206;p30"/>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0525</a:t>
            </a:r>
            <a:endParaRPr b="1" sz="1500">
              <a:latin typeface="Oswald"/>
              <a:ea typeface="Oswald"/>
              <a:cs typeface="Oswald"/>
              <a:sym typeface="Oswa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10" name="Shape 210"/>
        <p:cNvGrpSpPr/>
        <p:nvPr/>
      </p:nvGrpSpPr>
      <p:grpSpPr>
        <a:xfrm>
          <a:off x="0" y="0"/>
          <a:ext cx="0" cy="0"/>
          <a:chOff x="0" y="0"/>
          <a:chExt cx="0" cy="0"/>
        </a:xfrm>
      </p:grpSpPr>
      <p:sp>
        <p:nvSpPr>
          <p:cNvPr id="211" name="Google Shape;211;p31"/>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900">
                <a:solidFill>
                  <a:srgbClr val="000000"/>
                </a:solidFill>
                <a:latin typeface="Oswald"/>
                <a:ea typeface="Oswald"/>
                <a:cs typeface="Oswald"/>
                <a:sym typeface="Oswald"/>
              </a:rPr>
              <a:t>ЕЖЕМЕСЯЧНАЯ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a:solidFill>
                <a:srgbClr val="000000"/>
              </a:solidFill>
              <a:latin typeface="Montserrat"/>
              <a:ea typeface="Montserrat"/>
              <a:cs typeface="Montserrat"/>
              <a:sym typeface="Montserrat"/>
            </a:endParaRPr>
          </a:p>
        </p:txBody>
      </p:sp>
      <p:sp>
        <p:nvSpPr>
          <p:cNvPr id="212" name="Google Shape;212;p31"/>
          <p:cNvSpPr/>
          <p:nvPr/>
        </p:nvSpPr>
        <p:spPr>
          <a:xfrm>
            <a:off x="534800" y="1234750"/>
            <a:ext cx="8053500" cy="3688500"/>
          </a:xfrm>
          <a:prstGeom prst="rect">
            <a:avLst/>
          </a:prstGeom>
          <a:noFill/>
          <a:ln>
            <a:noFill/>
          </a:ln>
        </p:spPr>
        <p:txBody>
          <a:bodyPr anchorCtr="0" anchor="t" bIns="34275" lIns="270000" spcFirstLastPara="1" rIns="68575" wrap="square" tIns="34275">
            <a:noAutofit/>
          </a:bodyPr>
          <a:lstStyle/>
          <a:p>
            <a:pPr indent="0" lvl="0" marL="0" marR="0" rtl="0" algn="ctr">
              <a:spcBef>
                <a:spcPts val="0"/>
              </a:spcBef>
              <a:spcAft>
                <a:spcPts val="0"/>
              </a:spcAft>
              <a:buNone/>
            </a:pPr>
            <a:r>
              <a:rPr b="1" lang="ru">
                <a:solidFill>
                  <a:srgbClr val="434343"/>
                </a:solidFill>
                <a:latin typeface="Oswald"/>
                <a:ea typeface="Oswald"/>
                <a:cs typeface="Oswald"/>
                <a:sym typeface="Oswald"/>
              </a:rPr>
              <a:t>Нормативные основания</a:t>
            </a:r>
            <a:endParaRPr b="1">
              <a:solidFill>
                <a:srgbClr val="434343"/>
              </a:solidFill>
              <a:latin typeface="Oswald"/>
              <a:ea typeface="Oswald"/>
              <a:cs typeface="Oswald"/>
              <a:sym typeface="Oswald"/>
            </a:endParaRPr>
          </a:p>
          <a:p>
            <a:pPr indent="0" lvl="0" marL="457200" marR="0" rtl="0" algn="ctr">
              <a:spcBef>
                <a:spcPts val="0"/>
              </a:spcBef>
              <a:spcAft>
                <a:spcPts val="0"/>
              </a:spcAft>
              <a:buNone/>
            </a:pPr>
            <a:r>
              <a:t/>
            </a:r>
            <a:endParaRPr b="1" sz="1300">
              <a:solidFill>
                <a:schemeClr val="dk2"/>
              </a:solidFill>
              <a:latin typeface="Oswald"/>
              <a:ea typeface="Oswald"/>
              <a:cs typeface="Oswald"/>
              <a:sym typeface="Oswald"/>
            </a:endParaRPr>
          </a:p>
          <a:p>
            <a:pPr indent="-311150" lvl="0" marL="457200" marR="0" rtl="0" algn="just">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ППСО от 27.11.2020 № 872-ПП «Об 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300">
              <a:solidFill>
                <a:schemeClr val="dk2"/>
              </a:solidFill>
              <a:latin typeface="Oswald"/>
              <a:ea typeface="Oswald"/>
              <a:cs typeface="Oswald"/>
              <a:sym typeface="Oswald"/>
            </a:endParaRPr>
          </a:p>
          <a:p>
            <a:pPr indent="0" lvl="0" marL="457200" marR="0" rtl="0" algn="just">
              <a:spcBef>
                <a:spcPts val="0"/>
              </a:spcBef>
              <a:spcAft>
                <a:spcPts val="0"/>
              </a:spcAft>
              <a:buNone/>
            </a:pPr>
            <a:r>
              <a:t/>
            </a:r>
            <a:endParaRPr sz="1300">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indent="0" lvl="0" marL="457200" rtl="0" algn="ctr">
              <a:spcBef>
                <a:spcPts val="0"/>
              </a:spcBef>
              <a:spcAft>
                <a:spcPts val="0"/>
              </a:spcAft>
              <a:buNone/>
            </a:pPr>
            <a:r>
              <a:t/>
            </a:r>
            <a:endParaRPr b="1">
              <a:solidFill>
                <a:schemeClr val="dk2"/>
              </a:solidFill>
              <a:latin typeface="Oswald"/>
              <a:ea typeface="Oswald"/>
              <a:cs typeface="Oswald"/>
              <a:sym typeface="Oswald"/>
            </a:endParaRPr>
          </a:p>
          <a:p>
            <a:pPr indent="-317500" lvl="0" marL="4572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122,7 рубля ( в учебные дни при реализации образовательных программ, в том числе с применением электронного обучения и дистанционных образовательных технологий, по состоянию на 01.01.2021)</a:t>
            </a:r>
            <a:endParaRPr>
              <a:solidFill>
                <a:schemeClr val="dk2"/>
              </a:solidFill>
              <a:latin typeface="Oswald"/>
              <a:ea typeface="Oswald"/>
              <a:cs typeface="Oswald"/>
              <a:sym typeface="Oswald"/>
            </a:endParaRPr>
          </a:p>
          <a:p>
            <a:pPr indent="0" lvl="0" marL="457200" marR="0" rtl="0" algn="just">
              <a:spcBef>
                <a:spcPts val="0"/>
              </a:spcBef>
              <a:spcAft>
                <a:spcPts val="0"/>
              </a:spcAft>
              <a:buNone/>
            </a:pPr>
            <a:r>
              <a:t/>
            </a:r>
            <a:endParaRPr b="1">
              <a:solidFill>
                <a:schemeClr val="dk2"/>
              </a:solidFill>
              <a:highlight>
                <a:schemeClr val="lt2"/>
              </a:highlight>
              <a:latin typeface="Oswald"/>
              <a:ea typeface="Oswald"/>
              <a:cs typeface="Oswald"/>
              <a:sym typeface="Oswald"/>
            </a:endParaRPr>
          </a:p>
          <a:p>
            <a:pPr indent="0" lvl="0" marL="0" rtl="0" algn="ctr">
              <a:spcBef>
                <a:spcPts val="0"/>
              </a:spcBef>
              <a:spcAft>
                <a:spcPts val="0"/>
              </a:spcAft>
              <a:buNone/>
            </a:pPr>
            <a:r>
              <a:rPr b="1" lang="ru">
                <a:solidFill>
                  <a:schemeClr val="dk2"/>
                </a:solidFill>
                <a:highlight>
                  <a:schemeClr val="lt2"/>
                </a:highlight>
                <a:latin typeface="Oswald"/>
                <a:ea typeface="Oswald"/>
                <a:cs typeface="Oswald"/>
                <a:sym typeface="Oswald"/>
              </a:rPr>
              <a:t>Периодичность выплаты</a:t>
            </a:r>
            <a:endParaRPr b="1">
              <a:solidFill>
                <a:schemeClr val="dk2"/>
              </a:solidFill>
              <a:highlight>
                <a:srgbClr val="FF0000"/>
              </a:highlight>
              <a:latin typeface="Oswald"/>
              <a:ea typeface="Oswald"/>
              <a:cs typeface="Oswald"/>
              <a:sym typeface="Oswald"/>
            </a:endParaRPr>
          </a:p>
          <a:p>
            <a:pPr indent="-317500" lvl="0" marL="457200" rtl="0" algn="l">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Ежемесячно</a:t>
            </a:r>
            <a:endParaRPr b="1" sz="1500">
              <a:solidFill>
                <a:schemeClr val="dk2"/>
              </a:solidFill>
              <a:highlight>
                <a:srgbClr val="FF0000"/>
              </a:highlight>
              <a:latin typeface="Oswald"/>
              <a:ea typeface="Oswald"/>
              <a:cs typeface="Oswald"/>
              <a:sym typeface="Oswald"/>
            </a:endParaRPr>
          </a:p>
          <a:p>
            <a:pPr indent="0" lvl="0" marL="914400" rtl="0" algn="l">
              <a:spcBef>
                <a:spcPts val="0"/>
              </a:spcBef>
              <a:spcAft>
                <a:spcPts val="0"/>
              </a:spcAft>
              <a:buNone/>
            </a:pPr>
            <a:r>
              <a:t/>
            </a:r>
            <a:endParaRPr sz="500">
              <a:solidFill>
                <a:schemeClr val="dk2"/>
              </a:solidFill>
              <a:highlight>
                <a:srgbClr val="FF0000"/>
              </a:highlight>
              <a:latin typeface="Oswald"/>
              <a:ea typeface="Oswald"/>
              <a:cs typeface="Oswald"/>
              <a:sym typeface="Oswald"/>
            </a:endParaRPr>
          </a:p>
        </p:txBody>
      </p:sp>
      <p:sp>
        <p:nvSpPr>
          <p:cNvPr id="213" name="Google Shape;213;p31"/>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0525</a:t>
            </a:r>
            <a:endParaRPr b="1" sz="1500">
              <a:latin typeface="Oswald"/>
              <a:ea typeface="Oswald"/>
              <a:cs typeface="Oswald"/>
              <a:sym typeface="Oswa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17" name="Shape 217"/>
        <p:cNvGrpSpPr/>
        <p:nvPr/>
      </p:nvGrpSpPr>
      <p:grpSpPr>
        <a:xfrm>
          <a:off x="0" y="0"/>
          <a:ext cx="0" cy="0"/>
          <a:chOff x="0" y="0"/>
          <a:chExt cx="0" cy="0"/>
        </a:xfrm>
      </p:grpSpPr>
      <p:graphicFrame>
        <p:nvGraphicFramePr>
          <p:cNvPr id="218" name="Google Shape;218;p32"/>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2011275"/>
                <a:gridCol w="6482950"/>
              </a:tblGrid>
              <a:tr h="1000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883450">
                <a:tc>
                  <a:txBody>
                    <a:bodyPr/>
                    <a:lstStyle/>
                    <a:p>
                      <a:pPr indent="-156249" lvl="0" marL="179999" rtl="0" algn="l">
                        <a:spcBef>
                          <a:spcPts val="0"/>
                        </a:spcBef>
                        <a:spcAft>
                          <a:spcPts val="0"/>
                        </a:spcAft>
                        <a:buSzPts val="1100"/>
                        <a:buFont typeface="Oswald"/>
                        <a:buChar char="●"/>
                      </a:pPr>
                      <a:r>
                        <a:rPr lang="ru" sz="1100">
                          <a:latin typeface="Oswald"/>
                          <a:ea typeface="Oswald"/>
                          <a:cs typeface="Oswald"/>
                          <a:sym typeface="Oswald"/>
                        </a:rPr>
                        <a:t>Ребенок-инвалид, лица в возрасте до 18 лет, которым установлена категория «ребенок-инвалид»</a:t>
                      </a:r>
                      <a:endParaRPr sz="1100">
                        <a:latin typeface="Oswald"/>
                        <a:ea typeface="Oswald"/>
                        <a:cs typeface="Oswald"/>
                        <a:sym typeface="Oswald"/>
                      </a:endParaRPr>
                    </a:p>
                  </a:txBody>
                  <a:tcPr marT="91425" marB="91425" marR="91425" marL="91425"/>
                </a:tc>
                <a:tc>
                  <a:txBody>
                    <a:bodyPr/>
                    <a:lstStyle/>
                    <a:p>
                      <a:pPr indent="-155575" lvl="0" marL="179999" rtl="0" algn="l">
                        <a:spcBef>
                          <a:spcPts val="0"/>
                        </a:spcBef>
                        <a:spcAft>
                          <a:spcPts val="0"/>
                        </a:spcAft>
                        <a:buSzPts val="1100"/>
                        <a:buFont typeface="Oswald"/>
                        <a:buChar char="●"/>
                      </a:pPr>
                      <a:r>
                        <a:rPr lang="ru" sz="1100">
                          <a:latin typeface="Oswald"/>
                          <a:ea typeface="Oswald"/>
                          <a:cs typeface="Oswald"/>
                          <a:sym typeface="Oswald"/>
                        </a:rPr>
                        <a:t>П</a:t>
                      </a:r>
                      <a:r>
                        <a:rPr lang="ru" sz="1100">
                          <a:latin typeface="Oswald"/>
                          <a:ea typeface="Oswald"/>
                          <a:cs typeface="Oswald"/>
                          <a:sym typeface="Oswald"/>
                        </a:rPr>
                        <a:t>одача заявления руководителю образовательной организации</a:t>
                      </a:r>
                      <a:endParaRPr sz="1100">
                        <a:latin typeface="Oswald"/>
                        <a:ea typeface="Oswald"/>
                        <a:cs typeface="Oswald"/>
                        <a:sym typeface="Oswald"/>
                      </a:endParaRPr>
                    </a:p>
                    <a:p>
                      <a:pPr indent="-155575" lvl="0" marL="179999" rtl="0" algn="l">
                        <a:spcBef>
                          <a:spcPts val="0"/>
                        </a:spcBef>
                        <a:spcAft>
                          <a:spcPts val="0"/>
                        </a:spcAft>
                        <a:buSzPts val="1100"/>
                        <a:buFont typeface="Oswald"/>
                        <a:buChar char="●"/>
                      </a:pPr>
                      <a:r>
                        <a:rPr lang="ru" sz="1100">
                          <a:latin typeface="Oswald"/>
                          <a:ea typeface="Oswald"/>
                          <a:cs typeface="Oswald"/>
                          <a:sym typeface="Oswald"/>
                        </a:rPr>
                        <a:t>Копия паспорта или иного документа, удостоверяющего личность заявителя</a:t>
                      </a:r>
                      <a:endParaRPr sz="1100">
                        <a:latin typeface="Oswald"/>
                        <a:ea typeface="Oswald"/>
                        <a:cs typeface="Oswald"/>
                        <a:sym typeface="Oswald"/>
                      </a:endParaRPr>
                    </a:p>
                    <a:p>
                      <a:pPr indent="-155575" lvl="0" marL="179999" rtl="0" algn="l">
                        <a:spcBef>
                          <a:spcPts val="0"/>
                        </a:spcBef>
                        <a:spcAft>
                          <a:spcPts val="0"/>
                        </a:spcAft>
                        <a:buSzPts val="1100"/>
                        <a:buFont typeface="Oswald"/>
                        <a:buChar char="●"/>
                      </a:pPr>
                      <a:r>
                        <a:rPr lang="ru" sz="110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a:latin typeface="Oswald"/>
                        <a:ea typeface="Oswald"/>
                        <a:cs typeface="Oswald"/>
                        <a:sym typeface="Oswald"/>
                      </a:endParaRPr>
                    </a:p>
                    <a:p>
                      <a:pPr indent="-155575" lvl="0" marL="179999" rtl="0" algn="l">
                        <a:spcBef>
                          <a:spcPts val="0"/>
                        </a:spcBef>
                        <a:spcAft>
                          <a:spcPts val="0"/>
                        </a:spcAft>
                        <a:buSzPts val="1100"/>
                        <a:buFont typeface="Oswald"/>
                        <a:buChar char="●"/>
                      </a:pPr>
                      <a:r>
                        <a:rPr lang="ru" sz="1100">
                          <a:latin typeface="Oswald"/>
                          <a:ea typeface="Oswald"/>
                          <a:cs typeface="Oswald"/>
                          <a:sym typeface="Oswald"/>
                        </a:rPr>
                        <a:t>С</a:t>
                      </a:r>
                      <a:r>
                        <a:rPr lang="ru" sz="1100">
                          <a:latin typeface="Oswald"/>
                          <a:ea typeface="Oswald"/>
                          <a:cs typeface="Oswald"/>
                          <a:sym typeface="Oswald"/>
                        </a:rPr>
                        <a:t>правка федерального государственного учреждения медико-социальной экспертизы об установлении инвалидности</a:t>
                      </a:r>
                      <a:endParaRPr sz="1100">
                        <a:latin typeface="Oswald"/>
                        <a:ea typeface="Oswald"/>
                        <a:cs typeface="Oswald"/>
                        <a:sym typeface="Oswald"/>
                      </a:endParaRPr>
                    </a:p>
                    <a:p>
                      <a:pPr indent="-155575" lvl="0" marL="179999" rtl="0" algn="l">
                        <a:spcBef>
                          <a:spcPts val="0"/>
                        </a:spcBef>
                        <a:spcAft>
                          <a:spcPts val="0"/>
                        </a:spcAft>
                        <a:buSzPts val="1100"/>
                        <a:buFont typeface="Oswald"/>
                        <a:buChar char="●"/>
                      </a:pPr>
                      <a:r>
                        <a:rPr lang="ru" sz="1100">
                          <a:latin typeface="Oswald"/>
                          <a:ea typeface="Oswald"/>
                          <a:cs typeface="Oswald"/>
                          <a:sym typeface="Oswald"/>
                        </a:rPr>
                        <a:t>Сведения о банковских реквизитах и номере лицевого счета обучающегося, открытого в кредитной организации РФ </a:t>
                      </a:r>
                      <a:endParaRPr sz="1100">
                        <a:latin typeface="Oswald"/>
                        <a:ea typeface="Oswald"/>
                        <a:cs typeface="Oswald"/>
                        <a:sym typeface="Oswald"/>
                      </a:endParaRPr>
                    </a:p>
                    <a:p>
                      <a:pPr indent="-155575" lvl="0" marL="179999" rtl="0" algn="l">
                        <a:spcBef>
                          <a:spcPts val="0"/>
                        </a:spcBef>
                        <a:spcAft>
                          <a:spcPts val="0"/>
                        </a:spcAft>
                        <a:buSzPts val="1100"/>
                        <a:buFont typeface="Oswald"/>
                        <a:buChar char="●"/>
                      </a:pPr>
                      <a:r>
                        <a:rPr lang="ru" sz="110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a:latin typeface="Oswald"/>
                        <a:ea typeface="Oswald"/>
                        <a:cs typeface="Oswald"/>
                        <a:sym typeface="Oswald"/>
                      </a:endParaRPr>
                    </a:p>
                  </a:txBody>
                  <a:tcPr marT="91425" marB="91425" marR="91425" marL="91425"/>
                </a:tc>
              </a:tr>
              <a:tr h="590775">
                <a:tc>
                  <a:txBody>
                    <a:bodyPr/>
                    <a:lstStyle/>
                    <a:p>
                      <a:pPr indent="-156249" lvl="0" marL="179999" rtl="0" algn="l">
                        <a:spcBef>
                          <a:spcPts val="0"/>
                        </a:spcBef>
                        <a:spcAft>
                          <a:spcPts val="0"/>
                        </a:spcAft>
                        <a:buSzPts val="1100"/>
                        <a:buFont typeface="Oswald"/>
                        <a:buChar char="●"/>
                      </a:pPr>
                      <a:r>
                        <a:rPr lang="ru" sz="1100">
                          <a:latin typeface="Oswald"/>
                          <a:ea typeface="Oswald"/>
                          <a:cs typeface="Oswald"/>
                          <a:sym typeface="Oswald"/>
                        </a:rPr>
                        <a:t>Обучающиеся с ограниченными возможностями здоровья</a:t>
                      </a:r>
                      <a:endParaRPr sz="1100">
                        <a:latin typeface="Oswald"/>
                        <a:ea typeface="Oswald"/>
                        <a:cs typeface="Oswald"/>
                        <a:sym typeface="Oswald"/>
                      </a:endParaRPr>
                    </a:p>
                  </a:txBody>
                  <a:tcPr marT="91425" marB="91425" marR="91425" marL="91425"/>
                </a:tc>
                <a:tc>
                  <a:txBody>
                    <a:bodyPr/>
                    <a:lstStyle/>
                    <a:p>
                      <a:pPr indent="-155575" lvl="0" marL="179999" rtl="0" algn="l">
                        <a:spcBef>
                          <a:spcPts val="0"/>
                        </a:spcBef>
                        <a:spcAft>
                          <a:spcPts val="0"/>
                        </a:spcAft>
                        <a:buSzPts val="1100"/>
                        <a:buFont typeface="Oswald"/>
                        <a:buChar char="●"/>
                      </a:pPr>
                      <a:r>
                        <a:rPr lang="ru" sz="1100">
                          <a:latin typeface="Oswald"/>
                          <a:ea typeface="Oswald"/>
                          <a:cs typeface="Oswald"/>
                          <a:sym typeface="Oswald"/>
                        </a:rPr>
                        <a:t>П</a:t>
                      </a:r>
                      <a:r>
                        <a:rPr lang="ru" sz="1100">
                          <a:latin typeface="Oswald"/>
                          <a:ea typeface="Oswald"/>
                          <a:cs typeface="Oswald"/>
                          <a:sym typeface="Oswald"/>
                        </a:rPr>
                        <a:t>одача заявления руководителю образовательной организации</a:t>
                      </a:r>
                      <a:endParaRPr sz="1100">
                        <a:latin typeface="Oswald"/>
                        <a:ea typeface="Oswald"/>
                        <a:cs typeface="Oswald"/>
                        <a:sym typeface="Oswald"/>
                      </a:endParaRPr>
                    </a:p>
                    <a:p>
                      <a:pPr indent="-155575" lvl="0" marL="179999" rtl="0" algn="l">
                        <a:spcBef>
                          <a:spcPts val="0"/>
                        </a:spcBef>
                        <a:spcAft>
                          <a:spcPts val="0"/>
                        </a:spcAft>
                        <a:buSzPts val="1100"/>
                        <a:buFont typeface="Oswald"/>
                        <a:buChar char="●"/>
                      </a:pPr>
                      <a:r>
                        <a:rPr lang="ru" sz="1100">
                          <a:latin typeface="Oswald"/>
                          <a:ea typeface="Oswald"/>
                          <a:cs typeface="Oswald"/>
                          <a:sym typeface="Oswald"/>
                        </a:rPr>
                        <a:t>Копия паспорта или иного документа, удостоверяющего личность заявителя</a:t>
                      </a:r>
                      <a:endParaRPr sz="1100">
                        <a:latin typeface="Oswald"/>
                        <a:ea typeface="Oswald"/>
                        <a:cs typeface="Oswald"/>
                        <a:sym typeface="Oswald"/>
                      </a:endParaRPr>
                    </a:p>
                    <a:p>
                      <a:pPr indent="-155575" lvl="0" marL="179999" rtl="0" algn="l">
                        <a:spcBef>
                          <a:spcPts val="0"/>
                        </a:spcBef>
                        <a:spcAft>
                          <a:spcPts val="0"/>
                        </a:spcAft>
                        <a:buSzPts val="1100"/>
                        <a:buFont typeface="Oswald"/>
                        <a:buChar char="●"/>
                      </a:pPr>
                      <a:r>
                        <a:rPr lang="ru" sz="110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a:latin typeface="Oswald"/>
                        <a:ea typeface="Oswald"/>
                        <a:cs typeface="Oswald"/>
                        <a:sym typeface="Oswald"/>
                      </a:endParaRPr>
                    </a:p>
                    <a:p>
                      <a:pPr indent="-155575" lvl="0" marL="179999" rtl="0" algn="l">
                        <a:spcBef>
                          <a:spcPts val="0"/>
                        </a:spcBef>
                        <a:spcAft>
                          <a:spcPts val="0"/>
                        </a:spcAft>
                        <a:buSzPts val="1100"/>
                        <a:buFont typeface="Oswald"/>
                        <a:buChar char="●"/>
                      </a:pPr>
                      <a:r>
                        <a:rPr lang="ru" sz="1100">
                          <a:latin typeface="Oswald"/>
                          <a:ea typeface="Oswald"/>
                          <a:cs typeface="Oswald"/>
                          <a:sym typeface="Oswald"/>
                        </a:rPr>
                        <a:t>К</a:t>
                      </a:r>
                      <a:r>
                        <a:rPr lang="ru" sz="1100">
                          <a:latin typeface="Oswald"/>
                          <a:ea typeface="Oswald"/>
                          <a:cs typeface="Oswald"/>
                          <a:sym typeface="Oswald"/>
                        </a:rPr>
                        <a:t>опия заключение психолого-медико-педагогической комиссии об ограниченных возможностях здоровья</a:t>
                      </a:r>
                      <a:endParaRPr sz="1100">
                        <a:latin typeface="Oswald"/>
                        <a:ea typeface="Oswald"/>
                        <a:cs typeface="Oswald"/>
                        <a:sym typeface="Oswald"/>
                      </a:endParaRPr>
                    </a:p>
                    <a:p>
                      <a:pPr indent="-155575" lvl="0" marL="179999" rtl="0" algn="l">
                        <a:spcBef>
                          <a:spcPts val="0"/>
                        </a:spcBef>
                        <a:spcAft>
                          <a:spcPts val="0"/>
                        </a:spcAft>
                        <a:buSzPts val="1100"/>
                        <a:buFont typeface="Oswald"/>
                        <a:buChar char="●"/>
                      </a:pPr>
                      <a:r>
                        <a:rPr lang="ru" sz="1100">
                          <a:latin typeface="Oswald"/>
                          <a:ea typeface="Oswald"/>
                          <a:cs typeface="Oswald"/>
                          <a:sym typeface="Oswald"/>
                        </a:rPr>
                        <a:t>Сведения о банковских реквизитах и номере лицевого счета обучающегося с ОВЗ , открытого в кредитной организации РФ на имя обучающегося с ОВЗ</a:t>
                      </a:r>
                      <a:endParaRPr sz="1100">
                        <a:latin typeface="Oswald"/>
                        <a:ea typeface="Oswald"/>
                        <a:cs typeface="Oswald"/>
                        <a:sym typeface="Oswald"/>
                      </a:endParaRPr>
                    </a:p>
                    <a:p>
                      <a:pPr indent="-155575" lvl="0" marL="179999" rtl="0" algn="l">
                        <a:spcBef>
                          <a:spcPts val="0"/>
                        </a:spcBef>
                        <a:spcAft>
                          <a:spcPts val="0"/>
                        </a:spcAft>
                        <a:buSzPts val="1100"/>
                        <a:buFont typeface="Oswald"/>
                        <a:buChar char="●"/>
                      </a:pPr>
                      <a:r>
                        <a:rPr lang="ru" sz="110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a:latin typeface="Oswald"/>
                        <a:ea typeface="Oswald"/>
                        <a:cs typeface="Oswald"/>
                        <a:sym typeface="Oswald"/>
                      </a:endParaRPr>
                    </a:p>
                  </a:txBody>
                  <a:tcPr marT="91425" marB="91425" marR="91425" marL="91425"/>
                </a:tc>
              </a:tr>
            </a:tbl>
          </a:graphicData>
        </a:graphic>
      </p:graphicFrame>
      <p:sp>
        <p:nvSpPr>
          <p:cNvPr id="219" name="Google Shape;219;p32"/>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900">
                <a:solidFill>
                  <a:srgbClr val="000000"/>
                </a:solidFill>
                <a:latin typeface="Oswald"/>
                <a:ea typeface="Oswald"/>
                <a:cs typeface="Oswald"/>
                <a:sym typeface="Oswald"/>
              </a:rPr>
              <a:t>ЕЖЕМЕСЯЧНАЯ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a:solidFill>
                <a:srgbClr val="000000"/>
              </a:solidFill>
              <a:latin typeface="Montserrat"/>
              <a:ea typeface="Montserrat"/>
              <a:cs typeface="Montserrat"/>
              <a:sym typeface="Montserrat"/>
            </a:endParaRPr>
          </a:p>
        </p:txBody>
      </p:sp>
      <p:sp>
        <p:nvSpPr>
          <p:cNvPr id="220" name="Google Shape;220;p32"/>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0525</a:t>
            </a:r>
            <a:endParaRPr b="1" sz="1500">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98" name="Shape 98"/>
        <p:cNvGrpSpPr/>
        <p:nvPr/>
      </p:nvGrpSpPr>
      <p:grpSpPr>
        <a:xfrm>
          <a:off x="0" y="0"/>
          <a:ext cx="0" cy="0"/>
          <a:chOff x="0" y="0"/>
          <a:chExt cx="0" cy="0"/>
        </a:xfrm>
      </p:grpSpPr>
      <p:sp>
        <p:nvSpPr>
          <p:cNvPr id="99" name="Google Shape;99;p15"/>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МАТЕРИАЛЬНОЙ ПОМОЩИ СТУДЕНТАМ И СЛУШАТЕЛЯМ, ОСВАИВАЮЩИМ ПРОГРАММЫ ПРОФЕССИОНАЛЬНОГО ОБУЧЕНИЯ</a:t>
            </a:r>
            <a:endParaRPr sz="2600">
              <a:solidFill>
                <a:srgbClr val="000000"/>
              </a:solidFill>
              <a:latin typeface="Oswald"/>
              <a:ea typeface="Oswald"/>
              <a:cs typeface="Oswald"/>
              <a:sym typeface="Oswald"/>
            </a:endParaRPr>
          </a:p>
        </p:txBody>
      </p:sp>
      <p:sp>
        <p:nvSpPr>
          <p:cNvPr id="100" name="Google Shape;100;p15"/>
          <p:cNvSpPr/>
          <p:nvPr/>
        </p:nvSpPr>
        <p:spPr>
          <a:xfrm>
            <a:off x="534800" y="1234750"/>
            <a:ext cx="8053500" cy="3688500"/>
          </a:xfrm>
          <a:prstGeom prst="rect">
            <a:avLst/>
          </a:prstGeom>
          <a:no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lang="ru">
                <a:solidFill>
                  <a:srgbClr val="434343"/>
                </a:solidFill>
                <a:latin typeface="Oswald"/>
                <a:ea typeface="Oswald"/>
                <a:cs typeface="Oswald"/>
                <a:sym typeface="Oswald"/>
              </a:rPr>
              <a:t>Нормативные основания</a:t>
            </a:r>
            <a:endParaRPr b="1">
              <a:solidFill>
                <a:srgbClr val="434343"/>
              </a:solidFill>
              <a:latin typeface="Oswald"/>
              <a:ea typeface="Oswald"/>
              <a:cs typeface="Oswald"/>
              <a:sym typeface="Oswald"/>
            </a:endParaRPr>
          </a:p>
          <a:p>
            <a:pPr indent="0" lvl="0" marL="0" marR="0" rtl="0" algn="ctr">
              <a:spcBef>
                <a:spcPts val="0"/>
              </a:spcBef>
              <a:spcAft>
                <a:spcPts val="0"/>
              </a:spcAft>
              <a:buNone/>
            </a:pPr>
            <a:r>
              <a:t/>
            </a:r>
            <a:endParaRPr b="1">
              <a:solidFill>
                <a:schemeClr val="dk2"/>
              </a:solidFill>
              <a:latin typeface="Oswald"/>
              <a:ea typeface="Oswald"/>
              <a:cs typeface="Oswald"/>
              <a:sym typeface="Oswald"/>
            </a:endParaRPr>
          </a:p>
          <a:p>
            <a:pPr indent="-311150" lvl="0" marL="457200" marR="0" rtl="0" algn="just">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Постановление Правительства Свердловской области от 10.12.2014 № 1128-ПП «О материальной поддержке обучающихся в государственных профессиональных образовательных организациях Свердловской области»</a:t>
            </a:r>
            <a:endParaRPr sz="1300">
              <a:solidFill>
                <a:schemeClr val="dk2"/>
              </a:solidFill>
              <a:latin typeface="Oswald"/>
              <a:ea typeface="Oswald"/>
              <a:cs typeface="Oswald"/>
              <a:sym typeface="Oswald"/>
            </a:endParaRPr>
          </a:p>
          <a:p>
            <a:pPr indent="0" lvl="0" marL="0" rtl="0" algn="ctr">
              <a:spcBef>
                <a:spcPts val="0"/>
              </a:spcBef>
              <a:spcAft>
                <a:spcPts val="0"/>
              </a:spcAft>
              <a:buNone/>
            </a:pPr>
            <a:r>
              <a:t/>
            </a:r>
            <a:endParaRPr b="1">
              <a:solidFill>
                <a:srgbClr val="434343"/>
              </a:solidFill>
              <a:latin typeface="Oswald"/>
              <a:ea typeface="Oswald"/>
              <a:cs typeface="Oswald"/>
              <a:sym typeface="Oswald"/>
            </a:endParaRPr>
          </a:p>
          <a:p>
            <a:pPr indent="0" lvl="0" marL="0" rtl="0" algn="ctr">
              <a:spcBef>
                <a:spcPts val="0"/>
              </a:spcBef>
              <a:spcAft>
                <a:spcPts val="0"/>
              </a:spcAft>
              <a:buNone/>
            </a:pPr>
            <a:r>
              <a:rPr b="1" lang="ru">
                <a:solidFill>
                  <a:srgbClr val="434343"/>
                </a:solidFill>
                <a:latin typeface="Oswald"/>
                <a:ea typeface="Oswald"/>
                <a:cs typeface="Oswald"/>
                <a:sym typeface="Oswald"/>
              </a:rPr>
              <a:t>Форма предоставления - денежная</a:t>
            </a:r>
            <a:endParaRPr>
              <a:solidFill>
                <a:srgbClr val="434343"/>
              </a:solidFill>
              <a:latin typeface="Oswald"/>
              <a:ea typeface="Oswald"/>
              <a:cs typeface="Oswald"/>
              <a:sym typeface="Oswald"/>
            </a:endParaRPr>
          </a:p>
          <a:p>
            <a:pPr indent="0" lvl="0" marL="0" marR="0" rtl="0" algn="ctr">
              <a:spcBef>
                <a:spcPts val="0"/>
              </a:spcBef>
              <a:spcAft>
                <a:spcPts val="0"/>
              </a:spcAft>
              <a:buNone/>
            </a:pPr>
            <a:r>
              <a:t/>
            </a:r>
            <a:endParaRPr b="1">
              <a:solidFill>
                <a:srgbClr val="434343"/>
              </a:solidFill>
              <a:latin typeface="Oswald"/>
              <a:ea typeface="Oswald"/>
              <a:cs typeface="Oswald"/>
              <a:sym typeface="Oswald"/>
            </a:endParaRPr>
          </a:p>
          <a:p>
            <a:pPr indent="-311150" lvl="0" marL="457200" marR="0" rtl="0" algn="l">
              <a:spcBef>
                <a:spcPts val="0"/>
              </a:spcBef>
              <a:spcAft>
                <a:spcPts val="0"/>
              </a:spcAft>
              <a:buClr>
                <a:schemeClr val="dk2"/>
              </a:buClr>
              <a:buSzPts val="1300"/>
              <a:buFont typeface="Oswald"/>
              <a:buChar char="●"/>
            </a:pPr>
            <a:r>
              <a:rPr lang="ru" sz="1300">
                <a:solidFill>
                  <a:schemeClr val="dk2"/>
                </a:solidFill>
                <a:highlight>
                  <a:schemeClr val="lt2"/>
                </a:highlight>
                <a:latin typeface="Oswald"/>
                <a:ea typeface="Oswald"/>
                <a:cs typeface="Oswald"/>
                <a:sym typeface="Oswald"/>
              </a:rPr>
              <a:t>Материальная помощь выплачивается в размерах, определяемых образовательной организацией, но не </a:t>
            </a:r>
            <a:r>
              <a:rPr lang="ru" sz="1300">
                <a:solidFill>
                  <a:schemeClr val="dk2"/>
                </a:solidFill>
                <a:highlight>
                  <a:schemeClr val="lt2"/>
                </a:highlight>
                <a:latin typeface="Oswald"/>
                <a:ea typeface="Oswald"/>
                <a:cs typeface="Oswald"/>
                <a:sym typeface="Oswald"/>
              </a:rPr>
              <a:t>может</a:t>
            </a:r>
            <a:r>
              <a:rPr lang="ru" sz="1300">
                <a:solidFill>
                  <a:schemeClr val="dk2"/>
                </a:solidFill>
                <a:highlight>
                  <a:schemeClr val="lt2"/>
                </a:highlight>
                <a:latin typeface="Oswald"/>
                <a:ea typeface="Oswald"/>
                <a:cs typeface="Oswald"/>
                <a:sym typeface="Oswald"/>
              </a:rPr>
              <a:t> быть меньше размера норматива государственной академической стипендии (720</a:t>
            </a:r>
            <a:r>
              <a:rPr lang="ru" sz="1300">
                <a:solidFill>
                  <a:srgbClr val="FF0000"/>
                </a:solidFill>
                <a:highlight>
                  <a:schemeClr val="lt2"/>
                </a:highlight>
                <a:latin typeface="Oswald"/>
                <a:ea typeface="Oswald"/>
                <a:cs typeface="Oswald"/>
                <a:sym typeface="Oswald"/>
              </a:rPr>
              <a:t> </a:t>
            </a:r>
            <a:r>
              <a:rPr lang="ru" sz="1300">
                <a:solidFill>
                  <a:schemeClr val="dk2"/>
                </a:solidFill>
                <a:highlight>
                  <a:schemeClr val="lt2"/>
                </a:highlight>
                <a:latin typeface="Oswald"/>
                <a:ea typeface="Oswald"/>
                <a:cs typeface="Oswald"/>
                <a:sym typeface="Oswald"/>
              </a:rPr>
              <a:t>рублей в месяц (по состоянию на 01.01.2021 г.), ежегодно подлежат с 1 сентября индексации с учетом уровня инфляции, устанавливаемого федеральным законом о федеральном бюджете на соответствующий финансовый год и на плановый период)</a:t>
            </a:r>
            <a:endParaRPr sz="1700">
              <a:solidFill>
                <a:schemeClr val="dk2"/>
              </a:solidFill>
              <a:highlight>
                <a:schemeClr val="lt2"/>
              </a:highlight>
              <a:latin typeface="Oswald"/>
              <a:ea typeface="Oswald"/>
              <a:cs typeface="Oswald"/>
              <a:sym typeface="Oswald"/>
            </a:endParaRPr>
          </a:p>
          <a:p>
            <a:pPr indent="0" lvl="0" marL="457200" marR="0" rtl="0" algn="ctr">
              <a:spcBef>
                <a:spcPts val="0"/>
              </a:spcBef>
              <a:spcAft>
                <a:spcPts val="0"/>
              </a:spcAft>
              <a:buNone/>
            </a:pPr>
            <a:r>
              <a:t/>
            </a:r>
            <a:endParaRPr b="1">
              <a:solidFill>
                <a:srgbClr val="434343"/>
              </a:solidFill>
              <a:highlight>
                <a:srgbClr val="D9D9D9"/>
              </a:highlight>
              <a:latin typeface="Oswald"/>
              <a:ea typeface="Oswald"/>
              <a:cs typeface="Oswald"/>
              <a:sym typeface="Oswald"/>
            </a:endParaRPr>
          </a:p>
          <a:p>
            <a:pPr indent="0" lvl="0" marL="0" marR="0" rtl="0" algn="ctr">
              <a:spcBef>
                <a:spcPts val="0"/>
              </a:spcBef>
              <a:spcAft>
                <a:spcPts val="0"/>
              </a:spcAft>
              <a:buNone/>
            </a:pPr>
            <a:r>
              <a:rPr b="1" lang="ru">
                <a:solidFill>
                  <a:srgbClr val="434343"/>
                </a:solidFill>
                <a:highlight>
                  <a:schemeClr val="lt2"/>
                </a:highlight>
                <a:latin typeface="Oswald"/>
                <a:ea typeface="Oswald"/>
                <a:cs typeface="Oswald"/>
                <a:sym typeface="Oswald"/>
              </a:rPr>
              <a:t>Периодичность выплаты</a:t>
            </a:r>
            <a:endParaRPr b="1">
              <a:solidFill>
                <a:srgbClr val="434343"/>
              </a:solidFill>
              <a:highlight>
                <a:schemeClr val="lt2"/>
              </a:highlight>
              <a:latin typeface="Oswald"/>
              <a:ea typeface="Oswald"/>
              <a:cs typeface="Oswald"/>
              <a:sym typeface="Oswald"/>
            </a:endParaRPr>
          </a:p>
          <a:p>
            <a:pPr indent="0" lvl="0" marL="457200" marR="0" rtl="0" algn="ctr">
              <a:spcBef>
                <a:spcPts val="0"/>
              </a:spcBef>
              <a:spcAft>
                <a:spcPts val="0"/>
              </a:spcAft>
              <a:buNone/>
            </a:pPr>
            <a:r>
              <a:t/>
            </a:r>
            <a:endParaRPr b="1">
              <a:solidFill>
                <a:srgbClr val="434343"/>
              </a:solidFill>
              <a:highlight>
                <a:srgbClr val="FF0000"/>
              </a:highlight>
              <a:latin typeface="Oswald"/>
              <a:ea typeface="Oswald"/>
              <a:cs typeface="Oswald"/>
              <a:sym typeface="Oswald"/>
            </a:endParaRPr>
          </a:p>
          <a:p>
            <a:pPr indent="-311150" lvl="0" marL="457200" rtl="0" algn="l">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Единовременно</a:t>
            </a:r>
            <a:endParaRPr sz="1300">
              <a:solidFill>
                <a:schemeClr val="dk2"/>
              </a:solidFill>
              <a:latin typeface="Oswald"/>
              <a:ea typeface="Oswald"/>
              <a:cs typeface="Oswald"/>
              <a:sym typeface="Oswald"/>
            </a:endParaRPr>
          </a:p>
          <a:p>
            <a:pPr indent="-311150" lvl="0" marL="457200" rtl="0" algn="l">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В соответствии с распорядительным актом образовательной организации, на основании заявления получателя МСЗ, </a:t>
            </a:r>
            <a:br>
              <a:rPr lang="ru" sz="1300">
                <a:solidFill>
                  <a:schemeClr val="dk2"/>
                </a:solidFill>
                <a:latin typeface="Oswald"/>
                <a:ea typeface="Oswald"/>
                <a:cs typeface="Oswald"/>
                <a:sym typeface="Oswald"/>
              </a:rPr>
            </a:br>
            <a:r>
              <a:rPr lang="ru" sz="1300">
                <a:solidFill>
                  <a:schemeClr val="dk2"/>
                </a:solidFill>
                <a:latin typeface="Oswald"/>
                <a:ea typeface="Oswald"/>
                <a:cs typeface="Oswald"/>
                <a:sym typeface="Oswald"/>
              </a:rPr>
              <a:t>не чаще 1 раза в 3 месяца</a:t>
            </a:r>
            <a:endParaRPr sz="1100">
              <a:solidFill>
                <a:schemeClr val="dk2"/>
              </a:solidFill>
              <a:highlight>
                <a:srgbClr val="FF0000"/>
              </a:highlight>
              <a:latin typeface="Oswald"/>
              <a:ea typeface="Oswald"/>
              <a:cs typeface="Oswald"/>
              <a:sym typeface="Oswald"/>
            </a:endParaRPr>
          </a:p>
        </p:txBody>
      </p:sp>
      <p:sp>
        <p:nvSpPr>
          <p:cNvPr id="101" name="Google Shape;101;p15"/>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a:t>
            </a:r>
            <a:r>
              <a:rPr b="1" lang="ru" sz="1500">
                <a:latin typeface="Oswald"/>
                <a:ea typeface="Oswald"/>
                <a:cs typeface="Oswald"/>
                <a:sym typeface="Oswald"/>
              </a:rPr>
              <a:t>428</a:t>
            </a:r>
            <a:endParaRPr b="1" sz="1500">
              <a:latin typeface="Oswald"/>
              <a:ea typeface="Oswald"/>
              <a:cs typeface="Oswald"/>
              <a:sym typeface="Oswa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24" name="Shape 224"/>
        <p:cNvGrpSpPr/>
        <p:nvPr/>
      </p:nvGrpSpPr>
      <p:grpSpPr>
        <a:xfrm>
          <a:off x="0" y="0"/>
          <a:ext cx="0" cy="0"/>
          <a:chOff x="0" y="0"/>
          <a:chExt cx="0" cy="0"/>
        </a:xfrm>
      </p:grpSpPr>
      <p:sp>
        <p:nvSpPr>
          <p:cNvPr id="225" name="Google Shape;225;p33"/>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05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sz="1050">
              <a:solidFill>
                <a:srgbClr val="000000"/>
              </a:solidFill>
              <a:latin typeface="Oswald"/>
              <a:ea typeface="Oswald"/>
              <a:cs typeface="Oswald"/>
              <a:sym typeface="Oswald"/>
            </a:endParaRPr>
          </a:p>
        </p:txBody>
      </p:sp>
      <p:sp>
        <p:nvSpPr>
          <p:cNvPr id="226" name="Google Shape;226;p33"/>
          <p:cNvSpPr/>
          <p:nvPr/>
        </p:nvSpPr>
        <p:spPr>
          <a:xfrm>
            <a:off x="464050" y="1195575"/>
            <a:ext cx="8053500" cy="3688500"/>
          </a:xfrm>
          <a:prstGeom prst="rect">
            <a:avLst/>
          </a:prstGeom>
          <a:no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1">
              <a:solidFill>
                <a:srgbClr val="434343"/>
              </a:solidFill>
              <a:latin typeface="Oswald"/>
              <a:ea typeface="Oswald"/>
              <a:cs typeface="Oswald"/>
              <a:sym typeface="Oswald"/>
            </a:endParaRPr>
          </a:p>
          <a:p>
            <a:pPr indent="0" lvl="0" marL="0" marR="0" rtl="0" algn="ctr">
              <a:spcBef>
                <a:spcPts val="0"/>
              </a:spcBef>
              <a:spcAft>
                <a:spcPts val="0"/>
              </a:spcAft>
              <a:buNone/>
            </a:pPr>
            <a:r>
              <a:rPr b="1" lang="ru">
                <a:solidFill>
                  <a:srgbClr val="434343"/>
                </a:solidFill>
                <a:latin typeface="Oswald"/>
                <a:ea typeface="Oswald"/>
                <a:cs typeface="Oswald"/>
                <a:sym typeface="Oswald"/>
              </a:rPr>
              <a:t>Нормативные основания</a:t>
            </a:r>
            <a:endParaRPr b="1">
              <a:solidFill>
                <a:srgbClr val="434343"/>
              </a:solidFill>
              <a:latin typeface="Oswald"/>
              <a:ea typeface="Oswald"/>
              <a:cs typeface="Oswald"/>
              <a:sym typeface="Oswald"/>
            </a:endParaRPr>
          </a:p>
          <a:p>
            <a:pPr indent="0" lvl="0" marL="0" marR="0" rtl="0" algn="ctr">
              <a:spcBef>
                <a:spcPts val="0"/>
              </a:spcBef>
              <a:spcAft>
                <a:spcPts val="0"/>
              </a:spcAft>
              <a:buNone/>
            </a:pPr>
            <a:r>
              <a:t/>
            </a:r>
            <a:endParaRPr b="1">
              <a:solidFill>
                <a:srgbClr val="434343"/>
              </a:solidFill>
              <a:latin typeface="Oswald"/>
              <a:ea typeface="Oswald"/>
              <a:cs typeface="Oswald"/>
              <a:sym typeface="Oswald"/>
            </a:endParaRPr>
          </a:p>
          <a:p>
            <a:pPr indent="-319300" lvl="0" marL="4608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выпускникам»</a:t>
            </a:r>
            <a:endParaRPr>
              <a:solidFill>
                <a:schemeClr val="dk2"/>
              </a:solidFill>
              <a:latin typeface="Oswald"/>
              <a:ea typeface="Oswald"/>
              <a:cs typeface="Oswald"/>
              <a:sym typeface="Oswald"/>
            </a:endParaRPr>
          </a:p>
          <a:p>
            <a:pPr indent="0" lvl="0" marL="457200" marR="0" rtl="0" algn="just">
              <a:spcBef>
                <a:spcPts val="0"/>
              </a:spcBef>
              <a:spcAft>
                <a:spcPts val="0"/>
              </a:spcAft>
              <a:buNone/>
            </a:pPr>
            <a:r>
              <a:t/>
            </a:r>
            <a:endParaRPr>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indent="0" lvl="0" marL="0" rtl="0" algn="ctr">
              <a:spcBef>
                <a:spcPts val="0"/>
              </a:spcBef>
              <a:spcAft>
                <a:spcPts val="0"/>
              </a:spcAft>
              <a:buNone/>
            </a:pPr>
            <a:r>
              <a:t/>
            </a:r>
            <a:endParaRPr b="1">
              <a:solidFill>
                <a:schemeClr val="dk2"/>
              </a:solidFill>
              <a:latin typeface="Oswald"/>
              <a:ea typeface="Oswald"/>
              <a:cs typeface="Oswald"/>
              <a:sym typeface="Oswald"/>
            </a:endParaRPr>
          </a:p>
          <a:p>
            <a:pPr indent="-317500" lvl="0" marL="4572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228,2 рубля (в учебные дни, по состоянию на 01.01.2021)</a:t>
            </a:r>
            <a:endParaRPr>
              <a:solidFill>
                <a:schemeClr val="dk2"/>
              </a:solidFill>
              <a:latin typeface="Oswald"/>
              <a:ea typeface="Oswald"/>
              <a:cs typeface="Oswald"/>
              <a:sym typeface="Oswald"/>
            </a:endParaRPr>
          </a:p>
          <a:p>
            <a:pPr indent="-317500" lvl="0" marL="4572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251,1 рубля ( в выходные, праздничные, каникулярные дни, по состоянию на 01.01.2021)</a:t>
            </a:r>
            <a:endParaRPr>
              <a:solidFill>
                <a:schemeClr val="dk2"/>
              </a:solidFill>
              <a:latin typeface="Oswald"/>
              <a:ea typeface="Oswald"/>
              <a:cs typeface="Oswald"/>
              <a:sym typeface="Oswald"/>
            </a:endParaRPr>
          </a:p>
          <a:p>
            <a:pPr indent="0" lvl="0" marL="457200" marR="0" rtl="0" algn="just">
              <a:spcBef>
                <a:spcPts val="0"/>
              </a:spcBef>
              <a:spcAft>
                <a:spcPts val="0"/>
              </a:spcAft>
              <a:buNone/>
            </a:pPr>
            <a:r>
              <a:t/>
            </a:r>
            <a:endParaRPr>
              <a:solidFill>
                <a:schemeClr val="dk2"/>
              </a:solidFill>
              <a:latin typeface="Oswald"/>
              <a:ea typeface="Oswald"/>
              <a:cs typeface="Oswald"/>
              <a:sym typeface="Oswald"/>
            </a:endParaRPr>
          </a:p>
          <a:p>
            <a:pPr indent="0" lvl="0" marL="0" marR="0" rtl="0" algn="just">
              <a:spcBef>
                <a:spcPts val="0"/>
              </a:spcBef>
              <a:spcAft>
                <a:spcPts val="0"/>
              </a:spcAft>
              <a:buNone/>
            </a:pPr>
            <a:r>
              <a:t/>
            </a:r>
            <a:endParaRPr b="1">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highlight>
                  <a:schemeClr val="lt2"/>
                </a:highlight>
                <a:latin typeface="Oswald"/>
                <a:ea typeface="Oswald"/>
                <a:cs typeface="Oswald"/>
                <a:sym typeface="Oswald"/>
              </a:rPr>
              <a:t>Периодичность выплаты</a:t>
            </a:r>
            <a:endParaRPr b="1">
              <a:solidFill>
                <a:schemeClr val="dk2"/>
              </a:solidFill>
              <a:highlight>
                <a:schemeClr val="lt2"/>
              </a:highlight>
              <a:latin typeface="Oswald"/>
              <a:ea typeface="Oswald"/>
              <a:cs typeface="Oswald"/>
              <a:sym typeface="Oswald"/>
            </a:endParaRPr>
          </a:p>
          <a:p>
            <a:pPr indent="0" lvl="0" marL="457200" rtl="0" algn="ctr">
              <a:spcBef>
                <a:spcPts val="0"/>
              </a:spcBef>
              <a:spcAft>
                <a:spcPts val="0"/>
              </a:spcAft>
              <a:buNone/>
            </a:pPr>
            <a:r>
              <a:t/>
            </a:r>
            <a:endParaRPr b="1">
              <a:solidFill>
                <a:schemeClr val="dk2"/>
              </a:solidFill>
              <a:highlight>
                <a:srgbClr val="FF0000"/>
              </a:highlight>
              <a:latin typeface="Oswald"/>
              <a:ea typeface="Oswald"/>
              <a:cs typeface="Oswald"/>
              <a:sym typeface="Oswald"/>
            </a:endParaRPr>
          </a:p>
          <a:p>
            <a:pPr indent="-317500" lvl="0" marL="457200" rtl="0" algn="l">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Ежемесячно</a:t>
            </a:r>
            <a:endParaRPr b="1" sz="1500">
              <a:solidFill>
                <a:schemeClr val="dk2"/>
              </a:solidFill>
              <a:highlight>
                <a:srgbClr val="FF0000"/>
              </a:highlight>
              <a:latin typeface="Oswald"/>
              <a:ea typeface="Oswald"/>
              <a:cs typeface="Oswald"/>
              <a:sym typeface="Oswald"/>
            </a:endParaRPr>
          </a:p>
          <a:p>
            <a:pPr indent="0" lvl="0" marL="457200" rtl="0" algn="l">
              <a:spcBef>
                <a:spcPts val="0"/>
              </a:spcBef>
              <a:spcAft>
                <a:spcPts val="0"/>
              </a:spcAft>
              <a:buNone/>
            </a:pPr>
            <a:r>
              <a:t/>
            </a:r>
            <a:endParaRPr sz="500">
              <a:solidFill>
                <a:srgbClr val="434343"/>
              </a:solidFill>
              <a:highlight>
                <a:srgbClr val="FF0000"/>
              </a:highlight>
              <a:latin typeface="Oswald"/>
              <a:ea typeface="Oswald"/>
              <a:cs typeface="Oswald"/>
              <a:sym typeface="Oswald"/>
            </a:endParaRPr>
          </a:p>
        </p:txBody>
      </p:sp>
      <p:sp>
        <p:nvSpPr>
          <p:cNvPr id="227" name="Google Shape;227;p33"/>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0583</a:t>
            </a:r>
            <a:endParaRPr b="1" sz="1500">
              <a:latin typeface="Oswald"/>
              <a:ea typeface="Oswald"/>
              <a:cs typeface="Oswald"/>
              <a:sym typeface="Oswa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31" name="Shape 231"/>
        <p:cNvGrpSpPr/>
        <p:nvPr/>
      </p:nvGrpSpPr>
      <p:grpSpPr>
        <a:xfrm>
          <a:off x="0" y="0"/>
          <a:ext cx="0" cy="0"/>
          <a:chOff x="0" y="0"/>
          <a:chExt cx="0" cy="0"/>
        </a:xfrm>
      </p:grpSpPr>
      <p:graphicFrame>
        <p:nvGraphicFramePr>
          <p:cNvPr id="232" name="Google Shape;232;p34"/>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5005225"/>
                <a:gridCol w="3489000"/>
              </a:tblGrid>
              <a:tr h="1000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729525">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endParaRPr sz="1200">
                        <a:latin typeface="Oswald"/>
                        <a:ea typeface="Oswald"/>
                        <a:cs typeface="Oswald"/>
                        <a:sym typeface="Oswald"/>
                      </a:endParaRPr>
                    </a:p>
                  </a:txBody>
                  <a:tcPr marT="91425" marB="91425" marR="91425" marL="91425"/>
                </a:tc>
                <a:tc rowSpan="4">
                  <a:txBody>
                    <a:bodyPr/>
                    <a:lstStyle/>
                    <a:p>
                      <a:pPr indent="-161925" lvl="0" marL="17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solidFill>
                          <a:srgbClr val="FF0000"/>
                        </a:solidFill>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Д</a:t>
                      </a:r>
                      <a:r>
                        <a:rPr lang="ru" sz="1200">
                          <a:latin typeface="Oswald"/>
                          <a:ea typeface="Oswald"/>
                          <a:cs typeface="Oswald"/>
                          <a:sym typeface="Oswald"/>
                        </a:rPr>
                        <a:t>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p>
                      <a:pPr indent="0" lvl="0" marL="179999" rtl="0" algn="l">
                        <a:spcBef>
                          <a:spcPts val="0"/>
                        </a:spcBef>
                        <a:spcAft>
                          <a:spcPts val="0"/>
                        </a:spcAft>
                        <a:buNone/>
                      </a:pPr>
                      <a:r>
                        <a:t/>
                      </a:r>
                      <a:endParaRPr sz="1200">
                        <a:latin typeface="Oswald"/>
                        <a:ea typeface="Oswald"/>
                        <a:cs typeface="Oswald"/>
                        <a:sym typeface="Oswald"/>
                      </a:endParaRPr>
                    </a:p>
                  </a:txBody>
                  <a:tcPr marT="91425" marB="91425" marR="91425" marL="91425"/>
                </a:tc>
              </a:tr>
              <a:tr h="10000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Дети-сироты</a:t>
                      </a:r>
                      <a:endParaRPr sz="1200">
                        <a:latin typeface="Oswald"/>
                        <a:ea typeface="Oswald"/>
                        <a:cs typeface="Oswald"/>
                        <a:sym typeface="Oswald"/>
                      </a:endParaRPr>
                    </a:p>
                  </a:txBody>
                  <a:tcPr marT="91425" marB="91425" marR="91425" marL="91425"/>
                </a:tc>
                <a:tc vMerge="1"/>
              </a:tr>
              <a:tr h="10000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txBody>
                  <a:tcPr marT="91425" marB="91425" marR="91425" marL="91425"/>
                </a:tc>
                <a:tc vMerge="1"/>
              </a:tr>
              <a:tr h="10000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Лица из числа детей-сирот и детей, оставшихся без попечения родителей</a:t>
                      </a:r>
                      <a:endParaRPr sz="1200">
                        <a:latin typeface="Oswald"/>
                        <a:ea typeface="Oswald"/>
                        <a:cs typeface="Oswald"/>
                        <a:sym typeface="Oswald"/>
                      </a:endParaRPr>
                    </a:p>
                  </a:txBody>
                  <a:tcPr marT="91425" marB="91425" marR="91425" marL="91425"/>
                </a:tc>
                <a:tc vMerge="1"/>
              </a:tr>
            </a:tbl>
          </a:graphicData>
        </a:graphic>
      </p:graphicFrame>
      <p:sp>
        <p:nvSpPr>
          <p:cNvPr id="233" name="Google Shape;233;p34"/>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05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sz="1050">
              <a:solidFill>
                <a:srgbClr val="000000"/>
              </a:solidFill>
              <a:latin typeface="Oswald"/>
              <a:ea typeface="Oswald"/>
              <a:cs typeface="Oswald"/>
              <a:sym typeface="Oswald"/>
            </a:endParaRPr>
          </a:p>
        </p:txBody>
      </p:sp>
      <p:sp>
        <p:nvSpPr>
          <p:cNvPr id="234" name="Google Shape;234;p34"/>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0583</a:t>
            </a:r>
            <a:endParaRPr b="1" sz="1500">
              <a:latin typeface="Oswald"/>
              <a:ea typeface="Oswald"/>
              <a:cs typeface="Oswald"/>
              <a:sym typeface="Oswa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38" name="Shape 238"/>
        <p:cNvGrpSpPr/>
        <p:nvPr/>
      </p:nvGrpSpPr>
      <p:grpSpPr>
        <a:xfrm>
          <a:off x="0" y="0"/>
          <a:ext cx="0" cy="0"/>
          <a:chOff x="0" y="0"/>
          <a:chExt cx="0" cy="0"/>
        </a:xfrm>
      </p:grpSpPr>
      <p:sp>
        <p:nvSpPr>
          <p:cNvPr id="239" name="Google Shape;239;p35"/>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200">
                <a:solidFill>
                  <a:srgbClr val="000000"/>
                </a:solidFill>
                <a:latin typeface="Oswald"/>
                <a:ea typeface="Oswald"/>
                <a:cs typeface="Oswald"/>
                <a:sym typeface="Oswald"/>
              </a:rPr>
              <a:t>ДЕНЕЖНАЯ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a:t>
            </a:r>
            <a:endParaRPr sz="1100">
              <a:solidFill>
                <a:srgbClr val="000000"/>
              </a:solidFill>
              <a:latin typeface="Montserrat"/>
              <a:ea typeface="Montserrat"/>
              <a:cs typeface="Montserrat"/>
              <a:sym typeface="Montserrat"/>
            </a:endParaRPr>
          </a:p>
        </p:txBody>
      </p:sp>
      <p:sp>
        <p:nvSpPr>
          <p:cNvPr id="240" name="Google Shape;240;p35"/>
          <p:cNvSpPr/>
          <p:nvPr/>
        </p:nvSpPr>
        <p:spPr>
          <a:xfrm>
            <a:off x="281275" y="1319350"/>
            <a:ext cx="8045400" cy="3686100"/>
          </a:xfrm>
          <a:prstGeom prst="rect">
            <a:avLst/>
          </a:prstGeom>
          <a:no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lang="ru" sz="1100">
                <a:solidFill>
                  <a:srgbClr val="434343"/>
                </a:solidFill>
                <a:latin typeface="Oswald"/>
                <a:ea typeface="Oswald"/>
                <a:cs typeface="Oswald"/>
                <a:sym typeface="Oswald"/>
              </a:rPr>
              <a:t>Н</a:t>
            </a:r>
            <a:r>
              <a:rPr b="1" lang="ru" sz="1100">
                <a:solidFill>
                  <a:srgbClr val="434343"/>
                </a:solidFill>
                <a:latin typeface="Oswald"/>
                <a:ea typeface="Oswald"/>
                <a:cs typeface="Oswald"/>
                <a:sym typeface="Oswald"/>
              </a:rPr>
              <a:t>ормативные основания</a:t>
            </a:r>
            <a:endParaRPr b="1" sz="1100">
              <a:solidFill>
                <a:srgbClr val="434343"/>
              </a:solidFill>
              <a:latin typeface="Oswald"/>
              <a:ea typeface="Oswald"/>
              <a:cs typeface="Oswald"/>
              <a:sym typeface="Oswald"/>
            </a:endParaRPr>
          </a:p>
          <a:p>
            <a:pPr indent="0" lvl="0" marL="0" marR="0" rtl="0" algn="ctr">
              <a:spcBef>
                <a:spcPts val="0"/>
              </a:spcBef>
              <a:spcAft>
                <a:spcPts val="0"/>
              </a:spcAft>
              <a:buNone/>
            </a:pPr>
            <a:r>
              <a:t/>
            </a:r>
            <a:endParaRPr b="1" sz="500">
              <a:solidFill>
                <a:srgbClr val="434343"/>
              </a:solidFill>
              <a:latin typeface="Oswald"/>
              <a:ea typeface="Oswald"/>
              <a:cs typeface="Oswald"/>
              <a:sym typeface="Oswald"/>
            </a:endParaRPr>
          </a:p>
          <a:p>
            <a:pPr indent="-292100" lvl="0" marL="457200" rtl="0" algn="l">
              <a:lnSpc>
                <a:spcPct val="115000"/>
              </a:lnSpc>
              <a:spcBef>
                <a:spcPts val="0"/>
              </a:spcBef>
              <a:spcAft>
                <a:spcPts val="0"/>
              </a:spcAft>
              <a:buClr>
                <a:schemeClr val="dk2"/>
              </a:buClr>
              <a:buSzPts val="1000"/>
              <a:buFont typeface="Oswald"/>
              <a:buChar char="●"/>
            </a:pPr>
            <a:r>
              <a:rPr lang="ru" sz="1000">
                <a:solidFill>
                  <a:schemeClr val="dk2"/>
                </a:solidFill>
                <a:latin typeface="Oswald"/>
                <a:ea typeface="Oswald"/>
                <a:cs typeface="Oswald"/>
                <a:sym typeface="Oswald"/>
              </a:rPr>
              <a:t>Постановление Правительства Свердловской области от 09.04.2020 № 232-ПП «Об установлении на территории Свердловской области денежной компенсации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a:t>
            </a:r>
            <a:endParaRPr sz="1000">
              <a:solidFill>
                <a:schemeClr val="dk2"/>
              </a:solidFill>
              <a:latin typeface="Oswald"/>
              <a:ea typeface="Oswald"/>
              <a:cs typeface="Oswald"/>
              <a:sym typeface="Oswald"/>
            </a:endParaRPr>
          </a:p>
          <a:p>
            <a:pPr indent="-292100" lvl="0" marL="457200" marR="0" rtl="0" algn="l">
              <a:spcBef>
                <a:spcPts val="0"/>
              </a:spcBef>
              <a:spcAft>
                <a:spcPts val="0"/>
              </a:spcAft>
              <a:buClr>
                <a:schemeClr val="dk2"/>
              </a:buClr>
              <a:buSzPts val="1000"/>
              <a:buFont typeface="Oswald"/>
              <a:buChar char="●"/>
            </a:pPr>
            <a:r>
              <a:rPr lang="ru" sz="1000">
                <a:solidFill>
                  <a:schemeClr val="dk2"/>
                </a:solidFill>
                <a:latin typeface="Oswald"/>
                <a:ea typeface="Oswald"/>
                <a:cs typeface="Oswald"/>
                <a:sym typeface="Oswald"/>
              </a:rPr>
              <a:t>Приказ Министерства образования и молодежной политики Свердловской области от 10.04.2020 № 360-Д “О назначении, выплате и определении размера денежной компенсации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 в государственных образовательных организациях Свердловской области и обособленных структурных подразделениях государственных образовательных организаций Свердловской области, в отношении которых функции и полномочия учредителя осуществляются Министерством образования и молодежной политики Свердловской области, муниципальных общеобразовательных организациях, расположенных на территории Свердловской области, частных общеобразовательных организациях Свердловской области по имеющим государственную аккредитацию основным общеобразовательным программам”</a:t>
            </a:r>
            <a:endParaRPr sz="1000">
              <a:solidFill>
                <a:schemeClr val="dk2"/>
              </a:solidFill>
              <a:latin typeface="Oswald"/>
              <a:ea typeface="Oswald"/>
              <a:cs typeface="Oswald"/>
              <a:sym typeface="Oswald"/>
            </a:endParaRPr>
          </a:p>
          <a:p>
            <a:pPr indent="0" lvl="0" marL="0" marR="0" rtl="0" algn="ctr">
              <a:spcBef>
                <a:spcPts val="0"/>
              </a:spcBef>
              <a:spcAft>
                <a:spcPts val="0"/>
              </a:spcAft>
              <a:buNone/>
            </a:pPr>
            <a:r>
              <a:t/>
            </a:r>
            <a:endParaRPr sz="500">
              <a:solidFill>
                <a:schemeClr val="dk2"/>
              </a:solidFill>
              <a:latin typeface="Oswald"/>
              <a:ea typeface="Oswald"/>
              <a:cs typeface="Oswald"/>
              <a:sym typeface="Oswald"/>
            </a:endParaRPr>
          </a:p>
          <a:p>
            <a:pPr indent="0" lvl="0" marL="0" rtl="0" algn="ctr">
              <a:spcBef>
                <a:spcPts val="0"/>
              </a:spcBef>
              <a:spcAft>
                <a:spcPts val="0"/>
              </a:spcAft>
              <a:buNone/>
            </a:pPr>
            <a:r>
              <a:rPr b="1" lang="ru" sz="1100">
                <a:solidFill>
                  <a:srgbClr val="434343"/>
                </a:solidFill>
                <a:latin typeface="Oswald"/>
                <a:ea typeface="Oswald"/>
                <a:cs typeface="Oswald"/>
                <a:sym typeface="Oswald"/>
              </a:rPr>
              <a:t>Форма предоставления - денежная</a:t>
            </a:r>
            <a:endParaRPr b="1" sz="1100">
              <a:solidFill>
                <a:srgbClr val="434343"/>
              </a:solidFill>
              <a:latin typeface="Oswald"/>
              <a:ea typeface="Oswald"/>
              <a:cs typeface="Oswald"/>
              <a:sym typeface="Oswald"/>
            </a:endParaRPr>
          </a:p>
          <a:p>
            <a:pPr indent="0" lvl="0" marL="0" rtl="0" algn="ctr">
              <a:spcBef>
                <a:spcPts val="0"/>
              </a:spcBef>
              <a:spcAft>
                <a:spcPts val="0"/>
              </a:spcAft>
              <a:buNone/>
            </a:pPr>
            <a:r>
              <a:t/>
            </a:r>
            <a:endParaRPr b="1" sz="600">
              <a:solidFill>
                <a:srgbClr val="434343"/>
              </a:solidFill>
              <a:latin typeface="Oswald"/>
              <a:ea typeface="Oswald"/>
              <a:cs typeface="Oswald"/>
              <a:sym typeface="Oswald"/>
            </a:endParaRPr>
          </a:p>
          <a:p>
            <a:pPr indent="-292100" lvl="0" marL="457200" marR="0" rtl="0" algn="just">
              <a:spcBef>
                <a:spcPts val="0"/>
              </a:spcBef>
              <a:spcAft>
                <a:spcPts val="0"/>
              </a:spcAft>
              <a:buClr>
                <a:srgbClr val="434343"/>
              </a:buClr>
              <a:buSzPts val="1000"/>
              <a:buFont typeface="Oswald"/>
              <a:buChar char="●"/>
            </a:pPr>
            <a:r>
              <a:rPr lang="ru" sz="1000">
                <a:solidFill>
                  <a:srgbClr val="434343"/>
                </a:solidFill>
                <a:latin typeface="Oswald"/>
                <a:ea typeface="Oswald"/>
                <a:cs typeface="Oswald"/>
                <a:sym typeface="Oswald"/>
              </a:rPr>
              <a:t>Дковз = Дновз x Sновз, где: Дковз - размер денежной компенсации для обучающегося с ОВЗ, осваивающего образовательные программы с применением электронного обучения и дистанционных образовательных технологий в образовательной организации, рублей; Дновз - количество дней, в которые обучающимся с ОВЗ осуществлялось освоение образовательных программ с применением электронного обучения и дистанционных образовательных технологий, организованных образовательной организацией, дней; Sновз - средняя стоимость двухразового питания на одного обучающегося с ОВЗ, осваивающего образовательные программы в образовательной организации, установленная правовым актом образовательной организации и рассчитанная в соответствии с нормами питания, утвержденными СанПиН 2.4.5.2409-08, рублей.</a:t>
            </a:r>
            <a:endParaRPr>
              <a:solidFill>
                <a:srgbClr val="434343"/>
              </a:solidFill>
              <a:latin typeface="Oswald"/>
              <a:ea typeface="Oswald"/>
              <a:cs typeface="Oswald"/>
              <a:sym typeface="Oswald"/>
            </a:endParaRPr>
          </a:p>
          <a:p>
            <a:pPr indent="0" lvl="0" marL="0" marR="0" rtl="0" algn="ctr">
              <a:spcBef>
                <a:spcPts val="0"/>
              </a:spcBef>
              <a:spcAft>
                <a:spcPts val="0"/>
              </a:spcAft>
              <a:buNone/>
            </a:pPr>
            <a:r>
              <a:t/>
            </a:r>
            <a:endParaRPr sz="700">
              <a:solidFill>
                <a:srgbClr val="434343"/>
              </a:solidFill>
              <a:latin typeface="Oswald"/>
              <a:ea typeface="Oswald"/>
              <a:cs typeface="Oswald"/>
              <a:sym typeface="Oswald"/>
            </a:endParaRPr>
          </a:p>
          <a:p>
            <a:pPr indent="0" lvl="0" marL="0" rtl="0" algn="ctr">
              <a:spcBef>
                <a:spcPts val="0"/>
              </a:spcBef>
              <a:spcAft>
                <a:spcPts val="0"/>
              </a:spcAft>
              <a:buNone/>
            </a:pPr>
            <a:r>
              <a:rPr b="1" lang="ru" sz="1100">
                <a:solidFill>
                  <a:srgbClr val="434343"/>
                </a:solidFill>
                <a:latin typeface="Oswald"/>
                <a:ea typeface="Oswald"/>
                <a:cs typeface="Oswald"/>
                <a:sym typeface="Oswald"/>
              </a:rPr>
              <a:t>Периодичность выплаты</a:t>
            </a:r>
            <a:endParaRPr b="1" sz="1100">
              <a:solidFill>
                <a:srgbClr val="434343"/>
              </a:solidFill>
              <a:latin typeface="Oswald"/>
              <a:ea typeface="Oswald"/>
              <a:cs typeface="Oswald"/>
              <a:sym typeface="Oswald"/>
            </a:endParaRPr>
          </a:p>
          <a:p>
            <a:pPr indent="-292100" lvl="0" marL="457200" rtl="0" algn="l">
              <a:spcBef>
                <a:spcPts val="0"/>
              </a:spcBef>
              <a:spcAft>
                <a:spcPts val="0"/>
              </a:spcAft>
              <a:buClr>
                <a:schemeClr val="dk2"/>
              </a:buClr>
              <a:buSzPts val="1000"/>
              <a:buFont typeface="Oswald"/>
              <a:buChar char="●"/>
            </a:pPr>
            <a:r>
              <a:rPr lang="ru" sz="1000">
                <a:solidFill>
                  <a:schemeClr val="dk2"/>
                </a:solidFill>
                <a:latin typeface="Oswald"/>
                <a:ea typeface="Oswald"/>
                <a:cs typeface="Oswald"/>
                <a:sym typeface="Oswald"/>
              </a:rPr>
              <a:t>Ежемесячно</a:t>
            </a:r>
            <a:endParaRPr sz="200">
              <a:solidFill>
                <a:srgbClr val="434343"/>
              </a:solidFill>
              <a:latin typeface="Oswald"/>
              <a:ea typeface="Oswald"/>
              <a:cs typeface="Oswald"/>
              <a:sym typeface="Oswald"/>
            </a:endParaRPr>
          </a:p>
        </p:txBody>
      </p:sp>
      <p:sp>
        <p:nvSpPr>
          <p:cNvPr id="241" name="Google Shape;241;p35"/>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0583</a:t>
            </a:r>
            <a:endParaRPr b="1" sz="1500">
              <a:latin typeface="Oswald"/>
              <a:ea typeface="Oswald"/>
              <a:cs typeface="Oswald"/>
              <a:sym typeface="Oswa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45" name="Shape 245"/>
        <p:cNvGrpSpPr/>
        <p:nvPr/>
      </p:nvGrpSpPr>
      <p:grpSpPr>
        <a:xfrm>
          <a:off x="0" y="0"/>
          <a:ext cx="0" cy="0"/>
          <a:chOff x="0" y="0"/>
          <a:chExt cx="0" cy="0"/>
        </a:xfrm>
      </p:grpSpPr>
      <p:sp>
        <p:nvSpPr>
          <p:cNvPr id="246" name="Google Shape;246;p36"/>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0583</a:t>
            </a:r>
            <a:endParaRPr b="1" sz="1500">
              <a:latin typeface="Oswald"/>
              <a:ea typeface="Oswald"/>
              <a:cs typeface="Oswald"/>
              <a:sym typeface="Oswald"/>
            </a:endParaRPr>
          </a:p>
        </p:txBody>
      </p:sp>
      <p:graphicFrame>
        <p:nvGraphicFramePr>
          <p:cNvPr id="247" name="Google Shape;247;p36"/>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4805625"/>
                <a:gridCol w="3688600"/>
              </a:tblGrid>
              <a:tr h="1000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highlight>
                          <a:srgbClr val="FF0000"/>
                        </a:highlight>
                        <a:latin typeface="Oswald"/>
                        <a:ea typeface="Oswald"/>
                        <a:cs typeface="Oswald"/>
                        <a:sym typeface="Oswald"/>
                      </a:endParaRPr>
                    </a:p>
                  </a:txBody>
                  <a:tcPr marT="91425" marB="91425" marR="91425" marL="91425"/>
                </a:tc>
              </a:tr>
              <a:tr h="189475">
                <a:tc rowSpan="12">
                  <a:txBody>
                    <a:bodyPr/>
                    <a:lstStyle/>
                    <a:p>
                      <a:pPr indent="-156249" lvl="0" marL="179999" rtl="0" algn="l">
                        <a:spcBef>
                          <a:spcPts val="0"/>
                        </a:spcBef>
                        <a:spcAft>
                          <a:spcPts val="0"/>
                        </a:spcAft>
                        <a:buSzPts val="1100"/>
                        <a:buFont typeface="Oswald"/>
                        <a:buChar char="●"/>
                      </a:pPr>
                      <a:r>
                        <a:rPr lang="ru" sz="1100">
                          <a:latin typeface="Oswald"/>
                          <a:ea typeface="Oswald"/>
                          <a:cs typeface="Oswald"/>
                          <a:sym typeface="Oswald"/>
                        </a:rPr>
                        <a:t>Ребенок-инвалид, лица в возрасте до 18 лет, которым установлена категория «ребенок-инвалид»</a:t>
                      </a:r>
                      <a:endParaRPr sz="1100">
                        <a:latin typeface="Oswald"/>
                        <a:ea typeface="Oswald"/>
                        <a:cs typeface="Oswald"/>
                        <a:sym typeface="Oswald"/>
                      </a:endParaRPr>
                    </a:p>
                    <a:p>
                      <a:pPr indent="-156249" lvl="0" marL="179999" rtl="0" algn="l">
                        <a:spcBef>
                          <a:spcPts val="0"/>
                        </a:spcBef>
                        <a:spcAft>
                          <a:spcPts val="0"/>
                        </a:spcAft>
                        <a:buSzPts val="1100"/>
                        <a:buFont typeface="Oswald"/>
                        <a:buChar char="●"/>
                      </a:pPr>
                      <a:r>
                        <a:rPr lang="ru" sz="1100">
                          <a:latin typeface="Oswald"/>
                          <a:ea typeface="Oswald"/>
                          <a:cs typeface="Oswald"/>
                          <a:sym typeface="Oswald"/>
                        </a:rPr>
                        <a:t>Семья, имеющая ребенка-инвалида</a:t>
                      </a:r>
                      <a:endParaRPr sz="1100">
                        <a:latin typeface="Oswald"/>
                        <a:ea typeface="Oswald"/>
                        <a:cs typeface="Oswald"/>
                        <a:sym typeface="Oswald"/>
                      </a:endParaRPr>
                    </a:p>
                    <a:p>
                      <a:pPr indent="-156249" lvl="0" marL="179999" rtl="0" algn="l">
                        <a:spcBef>
                          <a:spcPts val="0"/>
                        </a:spcBef>
                        <a:spcAft>
                          <a:spcPts val="0"/>
                        </a:spcAft>
                        <a:buSzPts val="1100"/>
                        <a:buFont typeface="Oswald"/>
                        <a:buChar char="●"/>
                      </a:pPr>
                      <a:r>
                        <a:rPr lang="ru" sz="1100">
                          <a:latin typeface="Oswald"/>
                          <a:ea typeface="Oswald"/>
                          <a:cs typeface="Oswald"/>
                          <a:sym typeface="Oswald"/>
                        </a:rPr>
                        <a:t>Обучающиеся с ограниченными возможностями здоровья</a:t>
                      </a:r>
                      <a:endParaRPr sz="1100">
                        <a:latin typeface="Oswald"/>
                        <a:ea typeface="Oswald"/>
                        <a:cs typeface="Oswald"/>
                        <a:sym typeface="Oswald"/>
                      </a:endParaRPr>
                    </a:p>
                    <a:p>
                      <a:pPr indent="-156249" lvl="0" marL="179999" rtl="0" algn="l">
                        <a:spcBef>
                          <a:spcPts val="0"/>
                        </a:spcBef>
                        <a:spcAft>
                          <a:spcPts val="0"/>
                        </a:spcAft>
                        <a:buSzPts val="1100"/>
                        <a:buFont typeface="Oswald"/>
                        <a:buChar char="●"/>
                      </a:pPr>
                      <a:r>
                        <a:rPr lang="ru" sz="1100">
                          <a:latin typeface="Oswald"/>
                          <a:ea typeface="Oswald"/>
                          <a:cs typeface="Oswald"/>
                          <a:sym typeface="Oswald"/>
                        </a:rPr>
                        <a:t>Родитель (законный представитель) ребенка с ограниченными возможностями здоровья</a:t>
                      </a:r>
                      <a:endParaRPr sz="1100">
                        <a:latin typeface="Oswald"/>
                        <a:ea typeface="Oswald"/>
                        <a:cs typeface="Oswald"/>
                        <a:sym typeface="Oswald"/>
                      </a:endParaRPr>
                    </a:p>
                    <a:p>
                      <a:pPr indent="-156249" lvl="0" marL="179999" rtl="0" algn="l">
                        <a:spcBef>
                          <a:spcPts val="0"/>
                        </a:spcBef>
                        <a:spcAft>
                          <a:spcPts val="0"/>
                        </a:spcAft>
                        <a:buSzPts val="1100"/>
                        <a:buFont typeface="Oswald"/>
                        <a:buChar char="●"/>
                      </a:pPr>
                      <a:r>
                        <a:rPr lang="ru" sz="1100">
                          <a:latin typeface="Oswald"/>
                          <a:ea typeface="Oswald"/>
                          <a:cs typeface="Oswald"/>
                          <a:sym typeface="Oswald"/>
                        </a:rPr>
                        <a:t>Семьи, имеющие и воспитывающие троих и более детей в возрасте до 18 лет, в том числе детей, принятых под опеку (попечительство) (детей до 23 лет, обучающихся в общеобразовательных организациях, профессиональных образовательных организациях по очной форме обучения)</a:t>
                      </a:r>
                      <a:endParaRPr sz="1100">
                        <a:latin typeface="Oswald"/>
                        <a:ea typeface="Oswald"/>
                        <a:cs typeface="Oswald"/>
                        <a:sym typeface="Oswald"/>
                      </a:endParaRPr>
                    </a:p>
                    <a:p>
                      <a:pPr indent="-156249" lvl="0" marL="179999" rtl="0" algn="l">
                        <a:spcBef>
                          <a:spcPts val="0"/>
                        </a:spcBef>
                        <a:spcAft>
                          <a:spcPts val="0"/>
                        </a:spcAft>
                        <a:buSzPts val="1100"/>
                        <a:buFont typeface="Oswald"/>
                        <a:buChar char="●"/>
                      </a:pPr>
                      <a:r>
                        <a:rPr lang="ru" sz="1100">
                          <a:latin typeface="Oswald"/>
                          <a:ea typeface="Oswald"/>
                          <a:cs typeface="Oswald"/>
                          <a:sym typeface="Oswald"/>
                        </a:rPr>
                        <a:t>Дети-сироты</a:t>
                      </a:r>
                      <a:endParaRPr sz="1100">
                        <a:latin typeface="Oswald"/>
                        <a:ea typeface="Oswald"/>
                        <a:cs typeface="Oswald"/>
                        <a:sym typeface="Oswald"/>
                      </a:endParaRPr>
                    </a:p>
                    <a:p>
                      <a:pPr indent="-156249" lvl="0" marL="179999" rtl="0" algn="l">
                        <a:spcBef>
                          <a:spcPts val="0"/>
                        </a:spcBef>
                        <a:spcAft>
                          <a:spcPts val="0"/>
                        </a:spcAft>
                        <a:buSzPts val="1100"/>
                        <a:buFont typeface="Oswald"/>
                        <a:buChar char="●"/>
                      </a:pPr>
                      <a:r>
                        <a:rPr lang="ru" sz="1100">
                          <a:latin typeface="Oswald"/>
                          <a:ea typeface="Oswald"/>
                          <a:cs typeface="Oswald"/>
                          <a:sym typeface="Oswald"/>
                        </a:rPr>
                        <a:t>Дети, оставшиеся без попечения родителей</a:t>
                      </a:r>
                      <a:endParaRPr sz="1100">
                        <a:latin typeface="Oswald"/>
                        <a:ea typeface="Oswald"/>
                        <a:cs typeface="Oswald"/>
                        <a:sym typeface="Oswald"/>
                      </a:endParaRPr>
                    </a:p>
                    <a:p>
                      <a:pPr indent="-156249" lvl="0" marL="179999" rtl="0" algn="l">
                        <a:spcBef>
                          <a:spcPts val="0"/>
                        </a:spcBef>
                        <a:spcAft>
                          <a:spcPts val="0"/>
                        </a:spcAft>
                        <a:buSzPts val="1100"/>
                        <a:buFont typeface="Oswald"/>
                        <a:buChar char="●"/>
                      </a:pPr>
                      <a:r>
                        <a:rPr lang="ru" sz="1100">
                          <a:latin typeface="Oswald"/>
                          <a:ea typeface="Oswald"/>
                          <a:cs typeface="Oswald"/>
                          <a:sym typeface="Oswald"/>
                        </a:rPr>
                        <a:t>Лица из числа детей-сирот и детей, оставшихся без попечения родителей</a:t>
                      </a:r>
                      <a:endParaRPr sz="1100">
                        <a:latin typeface="Oswald"/>
                        <a:ea typeface="Oswald"/>
                        <a:cs typeface="Oswald"/>
                        <a:sym typeface="Oswald"/>
                      </a:endParaRPr>
                    </a:p>
                    <a:p>
                      <a:pPr indent="-156249" lvl="0" marL="179999" rtl="0" algn="l">
                        <a:spcBef>
                          <a:spcPts val="0"/>
                        </a:spcBef>
                        <a:spcAft>
                          <a:spcPts val="0"/>
                        </a:spcAft>
                        <a:buSzPts val="1100"/>
                        <a:buFont typeface="Oswald"/>
                        <a:buChar char="●"/>
                      </a:pPr>
                      <a:r>
                        <a:rPr lang="ru" sz="1100">
                          <a:latin typeface="Oswald"/>
                          <a:ea typeface="Oswald"/>
                          <a:cs typeface="Oswald"/>
                          <a:sym typeface="Oswald"/>
                        </a:rPr>
                        <a:t>Дети из числа многодетных семей</a:t>
                      </a:r>
                      <a:endParaRPr sz="1100">
                        <a:latin typeface="Oswald"/>
                        <a:ea typeface="Oswald"/>
                        <a:cs typeface="Oswald"/>
                        <a:sym typeface="Oswald"/>
                      </a:endParaRPr>
                    </a:p>
                    <a:p>
                      <a:pPr indent="-156249" lvl="0" marL="179999" rtl="0" algn="l">
                        <a:spcBef>
                          <a:spcPts val="0"/>
                        </a:spcBef>
                        <a:spcAft>
                          <a:spcPts val="0"/>
                        </a:spcAft>
                        <a:buSzPts val="1100"/>
                        <a:buFont typeface="Oswald"/>
                        <a:buChar char="●"/>
                      </a:pPr>
                      <a:r>
                        <a:rPr lang="ru" sz="1100">
                          <a:latin typeface="Oswald"/>
                          <a:ea typeface="Oswald"/>
                          <a:cs typeface="Oswald"/>
                          <a:sym typeface="Oswald"/>
                        </a:rPr>
                        <a:t>Законные представители детей-сирот, детей, оставшихся без попечения родителей</a:t>
                      </a:r>
                      <a:endParaRPr sz="1100">
                        <a:latin typeface="Oswald"/>
                        <a:ea typeface="Oswald"/>
                        <a:cs typeface="Oswald"/>
                        <a:sym typeface="Oswald"/>
                      </a:endParaRPr>
                    </a:p>
                    <a:p>
                      <a:pPr indent="-156249" lvl="0" marL="179999" rtl="0" algn="l">
                        <a:spcBef>
                          <a:spcPts val="0"/>
                        </a:spcBef>
                        <a:spcAft>
                          <a:spcPts val="0"/>
                        </a:spcAft>
                        <a:buSzPts val="1100"/>
                        <a:buFont typeface="Oswald"/>
                        <a:buChar char="●"/>
                      </a:pPr>
                      <a:r>
                        <a:rPr lang="ru" sz="1100">
                          <a:latin typeface="Oswald"/>
                          <a:ea typeface="Oswald"/>
                          <a:cs typeface="Oswald"/>
                          <a:sym typeface="Oswald"/>
                        </a:rPr>
                        <a:t>Малоимущие семьи (семьи со среднедушевым доходом ниже величины прожиточного минимума, установленного в Свердловской области)</a:t>
                      </a:r>
                      <a:endParaRPr sz="1100">
                        <a:latin typeface="Oswald"/>
                        <a:ea typeface="Oswald"/>
                        <a:cs typeface="Oswald"/>
                        <a:sym typeface="Oswald"/>
                      </a:endParaRPr>
                    </a:p>
                    <a:p>
                      <a:pPr indent="-156249" lvl="0" marL="179999" rtl="0" algn="l">
                        <a:spcBef>
                          <a:spcPts val="0"/>
                        </a:spcBef>
                        <a:spcAft>
                          <a:spcPts val="0"/>
                        </a:spcAft>
                        <a:buSzPts val="1100"/>
                        <a:buFont typeface="Oswald"/>
                        <a:buChar char="●"/>
                      </a:pPr>
                      <a:r>
                        <a:rPr lang="ru" sz="1100">
                          <a:latin typeface="Oswald"/>
                          <a:ea typeface="Oswald"/>
                          <a:cs typeface="Oswald"/>
                          <a:sym typeface="Oswald"/>
                        </a:rPr>
                        <a:t>Отдельные категории граждан, проживающих в малоимущих семьях</a:t>
                      </a:r>
                      <a:endParaRPr sz="1100">
                        <a:latin typeface="Oswald"/>
                        <a:ea typeface="Oswald"/>
                        <a:cs typeface="Oswald"/>
                        <a:sym typeface="Oswald"/>
                      </a:endParaRPr>
                    </a:p>
                  </a:txBody>
                  <a:tcPr marT="91425" marB="91425" marR="91425" marL="91425"/>
                </a:tc>
                <a:tc rowSpan="12">
                  <a:txBody>
                    <a:bodyPr/>
                    <a:lstStyle/>
                    <a:p>
                      <a:pPr indent="-155575" lvl="0" marL="179999" rtl="0" algn="l">
                        <a:lnSpc>
                          <a:spcPct val="100000"/>
                        </a:lnSpc>
                        <a:spcBef>
                          <a:spcPts val="0"/>
                        </a:spcBef>
                        <a:spcAft>
                          <a:spcPts val="0"/>
                        </a:spcAft>
                        <a:buSzPts val="1100"/>
                        <a:buFont typeface="Oswald"/>
                        <a:buChar char="●"/>
                      </a:pPr>
                      <a:r>
                        <a:rPr lang="ru" sz="1100">
                          <a:latin typeface="Oswald"/>
                          <a:ea typeface="Oswald"/>
                          <a:cs typeface="Oswald"/>
                          <a:sym typeface="Oswald"/>
                        </a:rPr>
                        <a:t>П</a:t>
                      </a:r>
                      <a:r>
                        <a:rPr lang="ru" sz="1100">
                          <a:latin typeface="Oswald"/>
                          <a:ea typeface="Oswald"/>
                          <a:cs typeface="Oswald"/>
                          <a:sym typeface="Oswald"/>
                        </a:rPr>
                        <a:t>одача заявления руководителю образовательной организации</a:t>
                      </a:r>
                      <a:endParaRPr sz="1100">
                        <a:latin typeface="Oswald"/>
                        <a:ea typeface="Oswald"/>
                        <a:cs typeface="Oswald"/>
                        <a:sym typeface="Oswald"/>
                      </a:endParaRPr>
                    </a:p>
                    <a:p>
                      <a:pPr indent="-155575" lvl="0" marL="179999" rtl="0" algn="l">
                        <a:lnSpc>
                          <a:spcPct val="100000"/>
                        </a:lnSpc>
                        <a:spcBef>
                          <a:spcPts val="0"/>
                        </a:spcBef>
                        <a:spcAft>
                          <a:spcPts val="0"/>
                        </a:spcAft>
                        <a:buSzPts val="1100"/>
                        <a:buFont typeface="Oswald"/>
                        <a:buChar char="●"/>
                      </a:pPr>
                      <a:r>
                        <a:rPr lang="ru" sz="1100">
                          <a:latin typeface="Oswald"/>
                          <a:ea typeface="Oswald"/>
                          <a:cs typeface="Oswald"/>
                          <a:sym typeface="Oswald"/>
                        </a:rPr>
                        <a:t>Копия паспорта или иной документ, удостоверяющего личность заявителя</a:t>
                      </a:r>
                      <a:endParaRPr sz="1100">
                        <a:latin typeface="Oswald"/>
                        <a:ea typeface="Oswald"/>
                        <a:cs typeface="Oswald"/>
                        <a:sym typeface="Oswald"/>
                      </a:endParaRPr>
                    </a:p>
                    <a:p>
                      <a:pPr indent="-155575" lvl="0" marL="179999" rtl="0" algn="l">
                        <a:lnSpc>
                          <a:spcPct val="100000"/>
                        </a:lnSpc>
                        <a:spcBef>
                          <a:spcPts val="0"/>
                        </a:spcBef>
                        <a:spcAft>
                          <a:spcPts val="0"/>
                        </a:spcAft>
                        <a:buSzPts val="1100"/>
                        <a:buFont typeface="Oswald"/>
                        <a:buChar char="●"/>
                      </a:pPr>
                      <a:r>
                        <a:rPr lang="ru" sz="1100">
                          <a:latin typeface="Oswald"/>
                          <a:ea typeface="Oswald"/>
                          <a:cs typeface="Oswald"/>
                          <a:sym typeface="Oswald"/>
                        </a:rPr>
                        <a:t>Копия документа, подтверждающего место пребывания (жительства) заявителя на территории Свердловской области)</a:t>
                      </a:r>
                      <a:endParaRPr sz="1100">
                        <a:latin typeface="Oswald"/>
                        <a:ea typeface="Oswald"/>
                        <a:cs typeface="Oswald"/>
                        <a:sym typeface="Oswald"/>
                      </a:endParaRPr>
                    </a:p>
                    <a:p>
                      <a:pPr indent="-155575" lvl="0" marL="179999" rtl="0" algn="l">
                        <a:lnSpc>
                          <a:spcPct val="100000"/>
                        </a:lnSpc>
                        <a:spcBef>
                          <a:spcPts val="0"/>
                        </a:spcBef>
                        <a:spcAft>
                          <a:spcPts val="0"/>
                        </a:spcAft>
                        <a:buSzPts val="1100"/>
                        <a:buFont typeface="Oswald"/>
                        <a:buChar char="●"/>
                      </a:pPr>
                      <a:r>
                        <a:rPr lang="ru" sz="1100">
                          <a:latin typeface="Oswald"/>
                          <a:ea typeface="Oswald"/>
                          <a:cs typeface="Oswald"/>
                          <a:sym typeface="Oswald"/>
                        </a:rPr>
                        <a:t>Копия свидетельства о рождении или паспорт ребенка заявителя (при отсутствии в образовательной организации), в отношении которого назначается денежная компенсация</a:t>
                      </a:r>
                      <a:endParaRPr sz="1100">
                        <a:latin typeface="Oswald"/>
                        <a:ea typeface="Oswald"/>
                        <a:cs typeface="Oswald"/>
                        <a:sym typeface="Oswald"/>
                      </a:endParaRPr>
                    </a:p>
                    <a:p>
                      <a:pPr indent="-155575" lvl="0" marL="179999" rtl="0" algn="l">
                        <a:lnSpc>
                          <a:spcPct val="100000"/>
                        </a:lnSpc>
                        <a:spcBef>
                          <a:spcPts val="0"/>
                        </a:spcBef>
                        <a:spcAft>
                          <a:spcPts val="0"/>
                        </a:spcAft>
                        <a:buSzPts val="1100"/>
                        <a:buFont typeface="Oswald"/>
                        <a:buChar char="●"/>
                      </a:pPr>
                      <a:r>
                        <a:rPr lang="ru" sz="1100">
                          <a:latin typeface="Oswald"/>
                          <a:ea typeface="Oswald"/>
                          <a:cs typeface="Oswald"/>
                          <a:sym typeface="Oswald"/>
                        </a:rPr>
                        <a:t>Сведения о банковских реквизитах и номере лицевого счета заявителя, открытого в кредитной организации Российской Федерации на имя заявителя</a:t>
                      </a:r>
                      <a:endParaRPr sz="1100">
                        <a:latin typeface="Oswald"/>
                        <a:ea typeface="Oswald"/>
                        <a:cs typeface="Oswald"/>
                        <a:sym typeface="Oswald"/>
                      </a:endParaRPr>
                    </a:p>
                    <a:p>
                      <a:pPr indent="-155575" lvl="0" marL="179999" rtl="0" algn="l">
                        <a:lnSpc>
                          <a:spcPct val="100000"/>
                        </a:lnSpc>
                        <a:spcBef>
                          <a:spcPts val="0"/>
                        </a:spcBef>
                        <a:spcAft>
                          <a:spcPts val="0"/>
                        </a:spcAft>
                        <a:buSzPts val="1100"/>
                        <a:buFont typeface="Oswald"/>
                        <a:buChar char="●"/>
                      </a:pPr>
                      <a:r>
                        <a:rPr lang="ru" sz="1100">
                          <a:latin typeface="Oswald"/>
                          <a:ea typeface="Oswald"/>
                          <a:cs typeface="Oswald"/>
                          <a:sym typeface="Oswald"/>
                        </a:rPr>
                        <a:t>Заявление о согласии на обработку персональных данных заявителя, обучающегося из числа отдельных категорий и (или) обучающегося с ОВЗ в соответствии с законодательством Российской Федерации</a:t>
                      </a:r>
                      <a:endParaRPr sz="1100">
                        <a:latin typeface="Oswald"/>
                        <a:ea typeface="Oswald"/>
                        <a:cs typeface="Oswald"/>
                        <a:sym typeface="Oswald"/>
                      </a:endParaRPr>
                    </a:p>
                    <a:p>
                      <a:pPr indent="0" lvl="0" marL="0" rtl="0" algn="l">
                        <a:spcBef>
                          <a:spcPts val="0"/>
                        </a:spcBef>
                        <a:spcAft>
                          <a:spcPts val="0"/>
                        </a:spcAft>
                        <a:buNone/>
                      </a:pPr>
                      <a:r>
                        <a:t/>
                      </a:r>
                      <a:endParaRPr sz="1100">
                        <a:latin typeface="Oswald"/>
                        <a:ea typeface="Oswald"/>
                        <a:cs typeface="Oswald"/>
                        <a:sym typeface="Oswald"/>
                      </a:endParaRPr>
                    </a:p>
                  </a:txBody>
                  <a:tcPr marT="91425" marB="91425" marR="91425" marL="91425"/>
                </a:tc>
              </a:tr>
              <a:tr h="142600">
                <a:tc vMerge="1"/>
                <a:tc vMerge="1"/>
              </a:tr>
              <a:tr h="163175">
                <a:tc vMerge="1"/>
                <a:tc vMerge="1"/>
              </a:tr>
              <a:tr h="270050">
                <a:tc vMerge="1"/>
                <a:tc vMerge="1"/>
              </a:tr>
              <a:tr h="489125">
                <a:tc vMerge="1"/>
                <a:tc vMerge="1"/>
              </a:tr>
              <a:tr h="208025">
                <a:tc vMerge="1"/>
                <a:tc vMerge="1"/>
              </a:tr>
              <a:tr h="191500">
                <a:tc vMerge="1"/>
                <a:tc vMerge="1"/>
              </a:tr>
              <a:tr h="228700">
                <a:tc vMerge="1"/>
                <a:tc vMerge="1"/>
              </a:tr>
              <a:tr h="174950">
                <a:tc vMerge="1"/>
                <a:tc vMerge="1"/>
              </a:tr>
              <a:tr h="265900">
                <a:tc vMerge="1"/>
                <a:tc vMerge="1"/>
              </a:tr>
              <a:tr h="291400">
                <a:tc vMerge="1"/>
                <a:tc vMerge="1"/>
              </a:tr>
              <a:tr h="489125">
                <a:tc vMerge="1"/>
                <a:tc vMerge="1"/>
              </a:tr>
            </a:tbl>
          </a:graphicData>
        </a:graphic>
      </p:graphicFrame>
      <p:sp>
        <p:nvSpPr>
          <p:cNvPr id="248" name="Google Shape;248;p36"/>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0583</a:t>
            </a:r>
            <a:endParaRPr b="1" sz="1500">
              <a:latin typeface="Oswald"/>
              <a:ea typeface="Oswald"/>
              <a:cs typeface="Oswald"/>
              <a:sym typeface="Oswald"/>
            </a:endParaRPr>
          </a:p>
        </p:txBody>
      </p:sp>
      <p:sp>
        <p:nvSpPr>
          <p:cNvPr id="249" name="Google Shape;249;p36"/>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200">
                <a:solidFill>
                  <a:srgbClr val="000000"/>
                </a:solidFill>
                <a:latin typeface="Oswald"/>
                <a:ea typeface="Oswald"/>
                <a:cs typeface="Oswald"/>
                <a:sym typeface="Oswald"/>
              </a:rPr>
              <a:t>ДЕНЕЖНАЯ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a:t>
            </a:r>
            <a:endParaRPr sz="1100">
              <a:solidFill>
                <a:srgbClr val="000000"/>
              </a:solidFill>
              <a:latin typeface="Montserrat"/>
              <a:ea typeface="Montserrat"/>
              <a:cs typeface="Montserrat"/>
              <a:sym typeface="Montserrat"/>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53" name="Shape 253"/>
        <p:cNvGrpSpPr/>
        <p:nvPr/>
      </p:nvGrpSpPr>
      <p:grpSpPr>
        <a:xfrm>
          <a:off x="0" y="0"/>
          <a:ext cx="0" cy="0"/>
          <a:chOff x="0" y="0"/>
          <a:chExt cx="0" cy="0"/>
        </a:xfrm>
      </p:grpSpPr>
      <p:sp>
        <p:nvSpPr>
          <p:cNvPr id="254" name="Google Shape;254;p37"/>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ДЕНЕЖНАЯ КОМПЕНСАЦИЯ НА ПРИОБРЕТЕНИЕ КОМПЛЕКТА ОДЕЖДЫ, ОБУВИ, МЯГКОГО ИНВЕНТАРЯ</a:t>
            </a:r>
            <a:endParaRPr sz="2600">
              <a:solidFill>
                <a:srgbClr val="000000"/>
              </a:solidFill>
              <a:latin typeface="Oswald"/>
              <a:ea typeface="Oswald"/>
              <a:cs typeface="Oswald"/>
              <a:sym typeface="Oswald"/>
            </a:endParaRPr>
          </a:p>
        </p:txBody>
      </p:sp>
      <p:sp>
        <p:nvSpPr>
          <p:cNvPr id="255" name="Google Shape;255;p37"/>
          <p:cNvSpPr/>
          <p:nvPr/>
        </p:nvSpPr>
        <p:spPr>
          <a:xfrm>
            <a:off x="534800" y="1234750"/>
            <a:ext cx="8053500" cy="3688500"/>
          </a:xfrm>
          <a:prstGeom prst="rect">
            <a:avLst/>
          </a:prstGeom>
          <a:no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lang="ru">
                <a:solidFill>
                  <a:schemeClr val="dk2"/>
                </a:solidFill>
                <a:latin typeface="Oswald"/>
                <a:ea typeface="Oswald"/>
                <a:cs typeface="Oswald"/>
                <a:sym typeface="Oswald"/>
              </a:rPr>
              <a:t>Нормативные основания</a:t>
            </a:r>
            <a:endParaRPr b="1">
              <a:solidFill>
                <a:schemeClr val="dk2"/>
              </a:solidFill>
              <a:latin typeface="Oswald"/>
              <a:ea typeface="Oswald"/>
              <a:cs typeface="Oswald"/>
              <a:sym typeface="Oswald"/>
            </a:endParaRPr>
          </a:p>
          <a:p>
            <a:pPr indent="0" lvl="0" marL="457200" marR="0" rtl="0" algn="ctr">
              <a:spcBef>
                <a:spcPts val="0"/>
              </a:spcBef>
              <a:spcAft>
                <a:spcPts val="0"/>
              </a:spcAft>
              <a:buNone/>
            </a:pPr>
            <a:r>
              <a:t/>
            </a:r>
            <a:endParaRPr b="1">
              <a:solidFill>
                <a:schemeClr val="dk2"/>
              </a:solidFill>
              <a:latin typeface="Oswald"/>
              <a:ea typeface="Oswald"/>
              <a:cs typeface="Oswald"/>
              <a:sym typeface="Oswald"/>
            </a:endParaRPr>
          </a:p>
          <a:p>
            <a:pPr indent="-317500" lvl="0" marL="4572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a:solidFill>
                <a:schemeClr val="dk2"/>
              </a:solidFill>
              <a:latin typeface="Oswald"/>
              <a:ea typeface="Oswald"/>
              <a:cs typeface="Oswald"/>
              <a:sym typeface="Oswald"/>
            </a:endParaRPr>
          </a:p>
          <a:p>
            <a:pPr indent="0" lvl="0" marL="914400" marR="0" rtl="0" algn="just">
              <a:spcBef>
                <a:spcPts val="0"/>
              </a:spcBef>
              <a:spcAft>
                <a:spcPts val="0"/>
              </a:spcAft>
              <a:buNone/>
            </a:pPr>
            <a:r>
              <a:t/>
            </a:r>
            <a:endParaRPr>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indent="0" lvl="0" marL="457200" rtl="0" algn="ctr">
              <a:spcBef>
                <a:spcPts val="0"/>
              </a:spcBef>
              <a:spcAft>
                <a:spcPts val="0"/>
              </a:spcAft>
              <a:buNone/>
            </a:pPr>
            <a:r>
              <a:t/>
            </a:r>
            <a:endParaRPr b="1">
              <a:solidFill>
                <a:schemeClr val="dk2"/>
              </a:solidFill>
              <a:latin typeface="Oswald"/>
              <a:ea typeface="Oswald"/>
              <a:cs typeface="Oswald"/>
              <a:sym typeface="Oswald"/>
            </a:endParaRPr>
          </a:p>
          <a:p>
            <a:pPr indent="-317500" lvl="0" marL="4572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40782,9 рублей ( в календарный год, по состоянию на 01.01.2021)</a:t>
            </a:r>
            <a:endParaRPr>
              <a:solidFill>
                <a:schemeClr val="dk2"/>
              </a:solidFill>
              <a:latin typeface="Oswald"/>
              <a:ea typeface="Oswald"/>
              <a:cs typeface="Oswald"/>
              <a:sym typeface="Oswald"/>
            </a:endParaRPr>
          </a:p>
          <a:p>
            <a:pPr indent="0" lvl="0" marL="457200" marR="0" rtl="0" algn="just">
              <a:spcBef>
                <a:spcPts val="0"/>
              </a:spcBef>
              <a:spcAft>
                <a:spcPts val="0"/>
              </a:spcAft>
              <a:buNone/>
            </a:pPr>
            <a:r>
              <a:t/>
            </a:r>
            <a:endParaRPr>
              <a:solidFill>
                <a:schemeClr val="dk2"/>
              </a:solidFill>
              <a:latin typeface="Oswald"/>
              <a:ea typeface="Oswald"/>
              <a:cs typeface="Oswald"/>
              <a:sym typeface="Oswald"/>
            </a:endParaRPr>
          </a:p>
          <a:p>
            <a:pPr indent="0" lvl="0" marL="0" marR="0" rtl="0" algn="ctr">
              <a:spcBef>
                <a:spcPts val="0"/>
              </a:spcBef>
              <a:spcAft>
                <a:spcPts val="0"/>
              </a:spcAft>
              <a:buNone/>
            </a:pPr>
            <a:r>
              <a:rPr b="1" lang="ru">
                <a:solidFill>
                  <a:schemeClr val="dk2"/>
                </a:solidFill>
                <a:latin typeface="Oswald"/>
                <a:ea typeface="Oswald"/>
                <a:cs typeface="Oswald"/>
                <a:sym typeface="Oswald"/>
              </a:rPr>
              <a:t>Периодичность</a:t>
            </a:r>
            <a:endParaRPr b="1">
              <a:solidFill>
                <a:schemeClr val="dk2"/>
              </a:solidFill>
              <a:latin typeface="Oswald"/>
              <a:ea typeface="Oswald"/>
              <a:cs typeface="Oswald"/>
              <a:sym typeface="Oswald"/>
            </a:endParaRPr>
          </a:p>
          <a:p>
            <a:pPr indent="0" lvl="0" marL="457200" marR="0" rtl="0" algn="ctr">
              <a:spcBef>
                <a:spcPts val="0"/>
              </a:spcBef>
              <a:spcAft>
                <a:spcPts val="0"/>
              </a:spcAft>
              <a:buNone/>
            </a:pPr>
            <a:r>
              <a:t/>
            </a:r>
            <a:endParaRPr b="1">
              <a:solidFill>
                <a:schemeClr val="dk2"/>
              </a:solidFill>
              <a:latin typeface="Oswald"/>
              <a:ea typeface="Oswald"/>
              <a:cs typeface="Oswald"/>
              <a:sym typeface="Oswald"/>
            </a:endParaRPr>
          </a:p>
          <a:p>
            <a:pPr indent="-317500" lvl="0" marL="457200" marR="0" rtl="0" algn="l">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Ежегодно</a:t>
            </a:r>
            <a:endParaRPr>
              <a:solidFill>
                <a:schemeClr val="dk2"/>
              </a:solidFill>
              <a:latin typeface="Oswald"/>
              <a:ea typeface="Oswald"/>
              <a:cs typeface="Oswald"/>
              <a:sym typeface="Oswald"/>
            </a:endParaRPr>
          </a:p>
        </p:txBody>
      </p:sp>
      <p:sp>
        <p:nvSpPr>
          <p:cNvPr id="256" name="Google Shape;256;p37"/>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0587</a:t>
            </a:r>
            <a:endParaRPr b="1" sz="1500">
              <a:latin typeface="Oswald"/>
              <a:ea typeface="Oswald"/>
              <a:cs typeface="Oswald"/>
              <a:sym typeface="Oswa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60" name="Shape 260"/>
        <p:cNvGrpSpPr/>
        <p:nvPr/>
      </p:nvGrpSpPr>
      <p:grpSpPr>
        <a:xfrm>
          <a:off x="0" y="0"/>
          <a:ext cx="0" cy="0"/>
          <a:chOff x="0" y="0"/>
          <a:chExt cx="0" cy="0"/>
        </a:xfrm>
      </p:grpSpPr>
      <p:sp>
        <p:nvSpPr>
          <p:cNvPr id="261" name="Google Shape;261;p38"/>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a:t>
            </a:r>
            <a:r>
              <a:rPr b="1" lang="ru" sz="1500">
                <a:latin typeface="Oswald"/>
                <a:ea typeface="Oswald"/>
                <a:cs typeface="Oswald"/>
                <a:sym typeface="Oswald"/>
              </a:rPr>
              <a:t>0587</a:t>
            </a:r>
            <a:endParaRPr b="1" sz="1500">
              <a:latin typeface="Oswald"/>
              <a:ea typeface="Oswald"/>
              <a:cs typeface="Oswald"/>
              <a:sym typeface="Oswald"/>
            </a:endParaRPr>
          </a:p>
        </p:txBody>
      </p:sp>
      <p:graphicFrame>
        <p:nvGraphicFramePr>
          <p:cNvPr id="262" name="Google Shape;262;p38"/>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4590675"/>
                <a:gridCol w="3903550"/>
              </a:tblGrid>
              <a:tr h="1000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729525">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endParaRPr sz="1200">
                        <a:latin typeface="Oswald"/>
                        <a:ea typeface="Oswald"/>
                        <a:cs typeface="Oswald"/>
                        <a:sym typeface="Oswald"/>
                      </a:endParaRPr>
                    </a:p>
                  </a:txBody>
                  <a:tcPr marT="91425" marB="91425" marR="91425" marL="91425"/>
                </a:tc>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solidFill>
                          <a:srgbClr val="FF0000"/>
                        </a:solidFill>
                        <a:latin typeface="Oswald"/>
                        <a:ea typeface="Oswald"/>
                        <a:cs typeface="Oswald"/>
                        <a:sym typeface="Oswald"/>
                      </a:endParaRPr>
                    </a:p>
                    <a:p>
                      <a:pPr indent="-162599" lvl="0" marL="179999" rtl="0" algn="l">
                        <a:spcBef>
                          <a:spcPts val="0"/>
                        </a:spcBef>
                        <a:spcAft>
                          <a:spcPts val="0"/>
                        </a:spcAft>
                        <a:buSzPts val="1200"/>
                        <a:buFont typeface="Oswald"/>
                        <a:buChar char="●"/>
                      </a:pPr>
                      <a:r>
                        <a:rPr lang="ru" sz="1200">
                          <a:latin typeface="Oswald"/>
                          <a:ea typeface="Oswald"/>
                          <a:cs typeface="Oswald"/>
                          <a:sym typeface="Oswald"/>
                        </a:rPr>
                        <a:t>С</a:t>
                      </a:r>
                      <a:r>
                        <a:rPr lang="ru" sz="1200">
                          <a:latin typeface="Oswald"/>
                          <a:ea typeface="Oswald"/>
                          <a:cs typeface="Oswald"/>
                          <a:sym typeface="Oswald"/>
                        </a:rPr>
                        <a:t>видетельство о смерти обоих родителей или единственного родителя</a:t>
                      </a:r>
                      <a:endParaRPr sz="1200">
                        <a:latin typeface="Oswald"/>
                        <a:ea typeface="Oswald"/>
                        <a:cs typeface="Oswald"/>
                        <a:sym typeface="Oswald"/>
                      </a:endParaRPr>
                    </a:p>
                  </a:txBody>
                  <a:tcPr marT="91425" marB="91425" marR="91425" marL="91425"/>
                </a:tc>
              </a:tr>
              <a:tr h="10000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Дети-сироты</a:t>
                      </a:r>
                      <a:endParaRPr sz="1200">
                        <a:latin typeface="Oswald"/>
                        <a:ea typeface="Oswald"/>
                        <a:cs typeface="Oswald"/>
                        <a:sym typeface="Oswald"/>
                      </a:endParaRPr>
                    </a:p>
                  </a:txBody>
                  <a:tcPr marT="91425" marB="91425" marR="91425" marL="91425"/>
                </a:tc>
                <a:tc rowSpan="3">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latin typeface="Oswald"/>
                        <a:ea typeface="Oswald"/>
                        <a:cs typeface="Oswald"/>
                        <a:sym typeface="Oswald"/>
                      </a:endParaRPr>
                    </a:p>
                    <a:p>
                      <a:pPr indent="-162599" lvl="0" marL="179999" rtl="0" algn="l">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p>
                      <a:pPr indent="-86399" lvl="0" marL="179999" rtl="0" algn="l">
                        <a:spcBef>
                          <a:spcPts val="0"/>
                        </a:spcBef>
                        <a:spcAft>
                          <a:spcPts val="0"/>
                        </a:spcAft>
                        <a:buNone/>
                      </a:pPr>
                      <a:r>
                        <a:t/>
                      </a:r>
                      <a:endParaRPr sz="1200">
                        <a:latin typeface="Oswald"/>
                        <a:ea typeface="Oswald"/>
                        <a:cs typeface="Oswald"/>
                        <a:sym typeface="Oswald"/>
                      </a:endParaRPr>
                    </a:p>
                  </a:txBody>
                  <a:tcPr marT="91425" marB="91425" marR="91425" marL="91425" anchor="ctr"/>
                </a:tc>
              </a:tr>
              <a:tr h="35810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txBody>
                  <a:tcPr marT="91425" marB="91425" marR="91425" marL="91425"/>
                </a:tc>
                <a:tc vMerge="1"/>
              </a:tr>
              <a:tr h="10000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Лица из числа детей-сирот и детей, оставшихся без попечения родителей</a:t>
                      </a:r>
                      <a:endParaRPr sz="1200">
                        <a:latin typeface="Oswald"/>
                        <a:ea typeface="Oswald"/>
                        <a:cs typeface="Oswald"/>
                        <a:sym typeface="Oswald"/>
                      </a:endParaRPr>
                    </a:p>
                  </a:txBody>
                  <a:tcPr marT="91425" marB="91425" marR="91425" marL="91425"/>
                </a:tc>
                <a:tc vMerge="1"/>
              </a:tr>
            </a:tbl>
          </a:graphicData>
        </a:graphic>
      </p:graphicFrame>
      <p:sp>
        <p:nvSpPr>
          <p:cNvPr id="263" name="Google Shape;263;p38"/>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ДЕНЕЖНАЯ КОМПЕНСАЦИЯ НА ПРИОБРЕТЕНИЕ КОМПЛЕКТА ОДЕЖДЫ, ОБУВИ, МЯГКОГО ИНВЕНТАРЯ</a:t>
            </a:r>
            <a:endParaRPr sz="2600">
              <a:solidFill>
                <a:srgbClr val="000000"/>
              </a:solidFill>
              <a:latin typeface="Oswald"/>
              <a:ea typeface="Oswald"/>
              <a:cs typeface="Oswald"/>
              <a:sym typeface="Oswa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9"/>
          <p:cNvSpPr txBox="1"/>
          <p:nvPr>
            <p:ph type="ctrTitle"/>
          </p:nvPr>
        </p:nvSpPr>
        <p:spPr>
          <a:xfrm>
            <a:off x="729450" y="1322450"/>
            <a:ext cx="7688100" cy="435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ru" sz="2000">
                <a:latin typeface="Oswald"/>
                <a:ea typeface="Oswald"/>
                <a:cs typeface="Oswald"/>
                <a:sym typeface="Oswald"/>
              </a:rPr>
              <a:t>Меры назначаемые в натуральной форме</a:t>
            </a:r>
            <a:endParaRPr/>
          </a:p>
        </p:txBody>
      </p:sp>
      <p:sp>
        <p:nvSpPr>
          <p:cNvPr id="269" name="Google Shape;269;p39"/>
          <p:cNvSpPr txBox="1"/>
          <p:nvPr>
            <p:ph idx="1" type="subTitle"/>
          </p:nvPr>
        </p:nvSpPr>
        <p:spPr>
          <a:xfrm>
            <a:off x="729625" y="1960450"/>
            <a:ext cx="7688100" cy="1563300"/>
          </a:xfrm>
          <a:prstGeom prst="rect">
            <a:avLst/>
          </a:prstGeom>
        </p:spPr>
        <p:txBody>
          <a:bodyPr anchorCtr="0" anchor="t" bIns="91425" lIns="91425" spcFirstLastPara="1" rIns="91425" wrap="square" tIns="91425">
            <a:noAutofit/>
          </a:bodyPr>
          <a:lstStyle/>
          <a:p>
            <a:pPr indent="-349250" lvl="0" marL="457200" rtl="0" algn="l">
              <a:lnSpc>
                <a:spcPct val="90000"/>
              </a:lnSpc>
              <a:spcBef>
                <a:spcPts val="0"/>
              </a:spcBef>
              <a:spcAft>
                <a:spcPts val="0"/>
              </a:spcAft>
              <a:buClr>
                <a:schemeClr val="dk2"/>
              </a:buClr>
              <a:buSzPts val="1900"/>
              <a:buFont typeface="Oswald"/>
              <a:buChar char="●"/>
            </a:pPr>
            <a:r>
              <a:rPr lang="ru" sz="1900">
                <a:solidFill>
                  <a:schemeClr val="dk2"/>
                </a:solidFill>
                <a:latin typeface="Oswald"/>
                <a:ea typeface="Oswald"/>
                <a:cs typeface="Oswald"/>
                <a:sym typeface="Oswald"/>
              </a:rPr>
              <a:t>0758 Предоставление бесплатного питания</a:t>
            </a:r>
            <a:endParaRPr sz="1900">
              <a:solidFill>
                <a:schemeClr val="dk2"/>
              </a:solidFill>
              <a:latin typeface="Oswald"/>
              <a:ea typeface="Oswald"/>
              <a:cs typeface="Oswald"/>
              <a:sym typeface="Oswald"/>
            </a:endParaRPr>
          </a:p>
          <a:p>
            <a:pPr indent="-349250" lvl="0" marL="457200" rtl="0" algn="l">
              <a:lnSpc>
                <a:spcPct val="90000"/>
              </a:lnSpc>
              <a:spcBef>
                <a:spcPts val="0"/>
              </a:spcBef>
              <a:spcAft>
                <a:spcPts val="0"/>
              </a:spcAft>
              <a:buClr>
                <a:schemeClr val="dk2"/>
              </a:buClr>
              <a:buSzPts val="1900"/>
              <a:buFont typeface="Oswald"/>
              <a:buChar char="●"/>
            </a:pPr>
            <a:r>
              <a:rPr lang="ru" sz="1900">
                <a:solidFill>
                  <a:schemeClr val="dk2"/>
                </a:solidFill>
                <a:latin typeface="Oswald"/>
                <a:ea typeface="Oswald"/>
                <a:cs typeface="Oswald"/>
                <a:sym typeface="Oswald"/>
              </a:rPr>
              <a:t>0760 Обеспечение бесплатным проездом на городском, пригородном транспорте, в сельской местности на внутрирайонном транспорте (кроме такси)</a:t>
            </a:r>
            <a:endParaRPr sz="1900">
              <a:solidFill>
                <a:schemeClr val="dk2"/>
              </a:solidFill>
              <a:latin typeface="Oswald"/>
              <a:ea typeface="Oswald"/>
              <a:cs typeface="Oswald"/>
              <a:sym typeface="Oswald"/>
            </a:endParaRPr>
          </a:p>
          <a:p>
            <a:pPr indent="-349250" lvl="0" marL="457200" rtl="0" algn="l">
              <a:lnSpc>
                <a:spcPct val="90000"/>
              </a:lnSpc>
              <a:spcBef>
                <a:spcPts val="0"/>
              </a:spcBef>
              <a:spcAft>
                <a:spcPts val="0"/>
              </a:spcAft>
              <a:buClr>
                <a:schemeClr val="dk2"/>
              </a:buClr>
              <a:buSzPts val="1900"/>
              <a:buFont typeface="Oswald"/>
              <a:buChar char="●"/>
            </a:pPr>
            <a:r>
              <a:rPr lang="ru" sz="1900">
                <a:solidFill>
                  <a:schemeClr val="dk2"/>
                </a:solidFill>
                <a:latin typeface="Oswald"/>
                <a:ea typeface="Oswald"/>
                <a:cs typeface="Oswald"/>
                <a:sym typeface="Oswald"/>
              </a:rPr>
              <a:t>0782 Обеспечение отдыха и оздоровления детей за счет бюджета</a:t>
            </a:r>
            <a:endParaRPr sz="1400">
              <a:latin typeface="Oswald"/>
              <a:ea typeface="Oswald"/>
              <a:cs typeface="Oswald"/>
              <a:sym typeface="Oswa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73" name="Shape 273"/>
        <p:cNvGrpSpPr/>
        <p:nvPr/>
      </p:nvGrpSpPr>
      <p:grpSpPr>
        <a:xfrm>
          <a:off x="0" y="0"/>
          <a:ext cx="0" cy="0"/>
          <a:chOff x="0" y="0"/>
          <a:chExt cx="0" cy="0"/>
        </a:xfrm>
      </p:grpSpPr>
      <p:sp>
        <p:nvSpPr>
          <p:cNvPr id="274" name="Google Shape;274;p40"/>
          <p:cNvSpPr/>
          <p:nvPr/>
        </p:nvSpPr>
        <p:spPr>
          <a:xfrm>
            <a:off x="534800" y="1234750"/>
            <a:ext cx="8053500" cy="3688500"/>
          </a:xfrm>
          <a:prstGeom prst="rect">
            <a:avLst/>
          </a:prstGeom>
          <a:noFill/>
          <a:ln>
            <a:noFill/>
          </a:ln>
        </p:spPr>
        <p:txBody>
          <a:bodyPr anchorCtr="0" anchor="t" bIns="34275" lIns="68575" spcFirstLastPara="1" rIns="68575" wrap="square" tIns="34275">
            <a:noAutofit/>
          </a:bodyPr>
          <a:lstStyle/>
          <a:p>
            <a:pPr indent="0" lvl="0" marL="0" rtl="0" algn="ctr">
              <a:spcBef>
                <a:spcPts val="0"/>
              </a:spcBef>
              <a:spcAft>
                <a:spcPts val="0"/>
              </a:spcAft>
              <a:buNone/>
            </a:pPr>
            <a:r>
              <a:rPr b="1" lang="ru">
                <a:solidFill>
                  <a:srgbClr val="434343"/>
                </a:solidFill>
                <a:latin typeface="Oswald"/>
                <a:ea typeface="Oswald"/>
                <a:cs typeface="Oswald"/>
                <a:sym typeface="Oswald"/>
              </a:rPr>
              <a:t>Нормативные</a:t>
            </a:r>
            <a:r>
              <a:rPr b="1" lang="ru">
                <a:solidFill>
                  <a:srgbClr val="434343"/>
                </a:solidFill>
                <a:latin typeface="Oswald"/>
                <a:ea typeface="Oswald"/>
                <a:cs typeface="Oswald"/>
                <a:sym typeface="Oswald"/>
              </a:rPr>
              <a:t> основания</a:t>
            </a:r>
            <a:endParaRPr b="1">
              <a:solidFill>
                <a:srgbClr val="434343"/>
              </a:solidFill>
              <a:latin typeface="Oswald"/>
              <a:ea typeface="Oswald"/>
              <a:cs typeface="Oswald"/>
              <a:sym typeface="Oswald"/>
            </a:endParaRPr>
          </a:p>
          <a:p>
            <a:pPr indent="0" lvl="0" marL="0" marR="0" rtl="0" algn="ctr">
              <a:spcBef>
                <a:spcPts val="0"/>
              </a:spcBef>
              <a:spcAft>
                <a:spcPts val="0"/>
              </a:spcAft>
              <a:buNone/>
            </a:pPr>
            <a:r>
              <a:t/>
            </a:r>
            <a:endParaRPr sz="900">
              <a:solidFill>
                <a:schemeClr val="dk2"/>
              </a:solidFill>
              <a:latin typeface="Oswald"/>
              <a:ea typeface="Oswald"/>
              <a:cs typeface="Oswald"/>
              <a:sym typeface="Oswald"/>
            </a:endParaRPr>
          </a:p>
          <a:p>
            <a:pPr indent="-304800" lvl="0" marL="457200" marR="0" rtl="0" algn="l">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Федеральный закон от 29.12.2021 № 273-ФЗ "Об образовании в Российской Федерации"</a:t>
            </a:r>
            <a:endParaRPr sz="1200">
              <a:solidFill>
                <a:schemeClr val="dk2"/>
              </a:solidFill>
              <a:latin typeface="Oswald"/>
              <a:ea typeface="Oswald"/>
              <a:cs typeface="Oswald"/>
              <a:sym typeface="Oswald"/>
            </a:endParaRPr>
          </a:p>
          <a:p>
            <a:pPr indent="-304800" lvl="0" marL="457200" marR="0" rtl="0" algn="l">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Постановление Правительства Свердловской области от 05.03.2014 № 146 “Об обеспечении питанием обучающихся по очной форме обучения в государственных общеобразовательных организациях Свердловской области, муниципальных общеобразовательных организациях, частных общеобразовательных организациях, расположенных на территории Свердловской области, и обособленных структурных подразделениях государственных образовательных организаций Свердловской области по имеющим государственную аккредитацию основным общеобразовательным программам, а также обучающихся по очной форме обучения”</a:t>
            </a:r>
            <a:endParaRPr sz="1200">
              <a:solidFill>
                <a:schemeClr val="dk2"/>
              </a:solidFill>
              <a:latin typeface="Oswald"/>
              <a:ea typeface="Oswald"/>
              <a:cs typeface="Oswald"/>
              <a:sym typeface="Oswald"/>
            </a:endParaRPr>
          </a:p>
          <a:p>
            <a:pPr indent="-304800" lvl="0" marL="457200" marR="0" rtl="0" algn="l">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Постановление Правительства Свердловской области от 03.09.2020 № 621 “Об организации бесплатного горячего питания обучающихся, получающих начальное общее образование в государственных образовательных организациях Свердловской области и муниципальных общеобразовательных организациях, расположенных на территории Свердловской области"</a:t>
            </a:r>
            <a:endParaRPr sz="1200">
              <a:solidFill>
                <a:schemeClr val="dk2"/>
              </a:solidFill>
              <a:latin typeface="Oswald"/>
              <a:ea typeface="Oswald"/>
              <a:cs typeface="Oswald"/>
              <a:sym typeface="Oswald"/>
            </a:endParaRPr>
          </a:p>
          <a:p>
            <a:pPr indent="0" lvl="0" marL="914400" marR="0" rtl="0" algn="l">
              <a:spcBef>
                <a:spcPts val="0"/>
              </a:spcBef>
              <a:spcAft>
                <a:spcPts val="0"/>
              </a:spcAft>
              <a:buNone/>
            </a:pPr>
            <a:r>
              <a:t/>
            </a:r>
            <a:endParaRPr sz="1000">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Форма предоставления - натуральная</a:t>
            </a:r>
            <a:endParaRPr b="1">
              <a:solidFill>
                <a:schemeClr val="dk2"/>
              </a:solidFill>
              <a:latin typeface="Oswald"/>
              <a:ea typeface="Oswald"/>
              <a:cs typeface="Oswald"/>
              <a:sym typeface="Oswald"/>
            </a:endParaRPr>
          </a:p>
          <a:p>
            <a:pPr indent="0" lvl="0" marL="0" rtl="0" algn="ctr">
              <a:spcBef>
                <a:spcPts val="0"/>
              </a:spcBef>
              <a:spcAft>
                <a:spcPts val="0"/>
              </a:spcAft>
              <a:buNone/>
            </a:pPr>
            <a:r>
              <a:t/>
            </a:r>
            <a:endParaRPr b="1" sz="1000">
              <a:solidFill>
                <a:schemeClr val="dk2"/>
              </a:solidFill>
              <a:latin typeface="Oswald"/>
              <a:ea typeface="Oswald"/>
              <a:cs typeface="Oswald"/>
              <a:sym typeface="Oswald"/>
            </a:endParaRPr>
          </a:p>
          <a:p>
            <a:pPr indent="-304800" lvl="0" marL="457200" marR="0" rtl="0" algn="just">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За счет субсидий из областного бюджета на финансовое обеспечение выполнения ими государственного задания</a:t>
            </a:r>
            <a:endParaRPr sz="1200">
              <a:solidFill>
                <a:schemeClr val="dk2"/>
              </a:solidFill>
              <a:latin typeface="Oswald"/>
              <a:ea typeface="Oswald"/>
              <a:cs typeface="Oswald"/>
              <a:sym typeface="Oswald"/>
            </a:endParaRPr>
          </a:p>
          <a:p>
            <a:pPr indent="0" lvl="0" marL="0" rtl="0" algn="ctr">
              <a:spcBef>
                <a:spcPts val="0"/>
              </a:spcBef>
              <a:spcAft>
                <a:spcPts val="0"/>
              </a:spcAft>
              <a:buNone/>
            </a:pPr>
            <a:r>
              <a:t/>
            </a:r>
            <a:endParaRPr b="1" sz="1000">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Периодичность предоставления</a:t>
            </a:r>
            <a:endParaRPr b="1">
              <a:solidFill>
                <a:schemeClr val="dk2"/>
              </a:solidFill>
              <a:latin typeface="Oswald"/>
              <a:ea typeface="Oswald"/>
              <a:cs typeface="Oswald"/>
              <a:sym typeface="Oswald"/>
            </a:endParaRPr>
          </a:p>
          <a:p>
            <a:pPr indent="-304800" lvl="0" marL="457200" rtl="0" algn="l">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Ежемесячно</a:t>
            </a:r>
            <a:endParaRPr sz="1200">
              <a:solidFill>
                <a:srgbClr val="434343"/>
              </a:solidFill>
              <a:latin typeface="Oswald"/>
              <a:ea typeface="Oswald"/>
              <a:cs typeface="Oswald"/>
              <a:sym typeface="Oswald"/>
            </a:endParaRPr>
          </a:p>
        </p:txBody>
      </p:sp>
      <p:sp>
        <p:nvSpPr>
          <p:cNvPr id="275" name="Google Shape;275;p40"/>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spcBef>
                <a:spcPts val="0"/>
              </a:spcBef>
              <a:spcAft>
                <a:spcPts val="0"/>
              </a:spcAft>
              <a:buNone/>
            </a:pPr>
            <a:r>
              <a:rPr lang="ru" sz="1400">
                <a:latin typeface="Oswald"/>
                <a:ea typeface="Oswald"/>
                <a:cs typeface="Oswald"/>
                <a:sym typeface="Oswald"/>
              </a:rPr>
              <a:t>ПРЕДОСТАВЛЕНИЕ БЕСПЛАТНОГО ПИТАНИЯ</a:t>
            </a:r>
            <a:endParaRPr sz="1400">
              <a:latin typeface="Oswald"/>
              <a:ea typeface="Oswald"/>
              <a:cs typeface="Oswald"/>
              <a:sym typeface="Oswald"/>
            </a:endParaRPr>
          </a:p>
        </p:txBody>
      </p:sp>
      <p:sp>
        <p:nvSpPr>
          <p:cNvPr id="276" name="Google Shape;276;p40"/>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0758</a:t>
            </a:r>
            <a:endParaRPr b="1" sz="1500">
              <a:latin typeface="Oswald"/>
              <a:ea typeface="Oswald"/>
              <a:cs typeface="Oswald"/>
              <a:sym typeface="Oswa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80" name="Shape 280"/>
        <p:cNvGrpSpPr/>
        <p:nvPr/>
      </p:nvGrpSpPr>
      <p:grpSpPr>
        <a:xfrm>
          <a:off x="0" y="0"/>
          <a:ext cx="0" cy="0"/>
          <a:chOff x="0" y="0"/>
          <a:chExt cx="0" cy="0"/>
        </a:xfrm>
      </p:grpSpPr>
      <p:sp>
        <p:nvSpPr>
          <p:cNvPr id="281" name="Google Shape;281;p41"/>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0758</a:t>
            </a:r>
            <a:endParaRPr b="1" sz="1500">
              <a:latin typeface="Oswald"/>
              <a:ea typeface="Oswald"/>
              <a:cs typeface="Oswald"/>
              <a:sym typeface="Oswald"/>
            </a:endParaRPr>
          </a:p>
        </p:txBody>
      </p:sp>
      <p:graphicFrame>
        <p:nvGraphicFramePr>
          <p:cNvPr id="282" name="Google Shape;282;p41"/>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5769875"/>
                <a:gridCol w="2724350"/>
              </a:tblGrid>
              <a:tr h="1000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263950">
                <a:tc rowSpan="11">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Ребенок-инвалид, лица в возрасте до 18 лет, которым установлена категория «ребенок-инвалид»</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Несовершеннолетние,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Учащиеся, проживающие в интернате при образовательной (общеобразовательной) организации</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Обучающиеся с ограниченными возможностями здоровья</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Дети-сироты</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Дети, оставшиеся без попечения родителей</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Лица из числа детей-сирот и детей, оставшихся без попечения родителей</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Дети из числа многодетных семей</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Отдельные категории граждан, проживающие в малоимущих семьях</a:t>
                      </a:r>
                      <a:endParaRPr sz="1150">
                        <a:latin typeface="Oswald"/>
                        <a:ea typeface="Oswald"/>
                        <a:cs typeface="Oswald"/>
                        <a:sym typeface="Oswald"/>
                      </a:endParaRPr>
                    </a:p>
                    <a:p>
                      <a:pPr indent="-159424" lvl="0" marL="179999" rtl="0" algn="l">
                        <a:spcBef>
                          <a:spcPts val="0"/>
                        </a:spcBef>
                        <a:spcAft>
                          <a:spcPts val="0"/>
                        </a:spcAft>
                        <a:buSzPts val="1150"/>
                        <a:buFont typeface="Oswald"/>
                        <a:buChar char="●"/>
                      </a:pPr>
                      <a:r>
                        <a:rPr lang="ru" sz="1150">
                          <a:latin typeface="Oswald"/>
                          <a:ea typeface="Oswald"/>
                          <a:cs typeface="Oswald"/>
                          <a:sym typeface="Oswald"/>
                        </a:rPr>
                        <a:t>Отдельные категории граждан, проживающих в малоимущих семьях</a:t>
                      </a:r>
                      <a:endParaRPr sz="1150">
                        <a:latin typeface="Oswald"/>
                        <a:ea typeface="Oswald"/>
                        <a:cs typeface="Oswald"/>
                        <a:sym typeface="Oswald"/>
                      </a:endParaRPr>
                    </a:p>
                  </a:txBody>
                  <a:tcPr marT="91425" marB="91425" marR="91425" marL="91425"/>
                </a:tc>
                <a:tc rowSpan="11">
                  <a:txBody>
                    <a:bodyPr/>
                    <a:lstStyle/>
                    <a:p>
                      <a:pPr indent="-158750" lvl="0" marL="179999" rtl="0" algn="l">
                        <a:spcBef>
                          <a:spcPts val="0"/>
                        </a:spcBef>
                        <a:spcAft>
                          <a:spcPts val="0"/>
                        </a:spcAft>
                        <a:buSzPts val="1150"/>
                        <a:buFont typeface="Oswald"/>
                        <a:buChar char="●"/>
                      </a:pPr>
                      <a:r>
                        <a:rPr lang="ru" sz="1150">
                          <a:latin typeface="Oswald"/>
                          <a:ea typeface="Oswald"/>
                          <a:cs typeface="Oswald"/>
                          <a:sym typeface="Oswald"/>
                        </a:rPr>
                        <a:t>П</a:t>
                      </a:r>
                      <a:r>
                        <a:rPr lang="ru" sz="1150">
                          <a:latin typeface="Oswald"/>
                          <a:ea typeface="Oswald"/>
                          <a:cs typeface="Oswald"/>
                          <a:sym typeface="Oswald"/>
                        </a:rPr>
                        <a:t>одача заявления руководителю образовательной организации</a:t>
                      </a:r>
                      <a:endParaRPr sz="1150">
                        <a:latin typeface="Oswald"/>
                        <a:ea typeface="Oswald"/>
                        <a:cs typeface="Oswald"/>
                        <a:sym typeface="Oswald"/>
                      </a:endParaRPr>
                    </a:p>
                    <a:p>
                      <a:pPr indent="-158750" lvl="0" marL="179999" rtl="0" algn="l">
                        <a:lnSpc>
                          <a:spcPct val="115000"/>
                        </a:lnSpc>
                        <a:spcBef>
                          <a:spcPts val="0"/>
                        </a:spcBef>
                        <a:spcAft>
                          <a:spcPts val="0"/>
                        </a:spcAft>
                        <a:buSzPts val="1150"/>
                        <a:buFont typeface="Oswald"/>
                        <a:buChar char="●"/>
                      </a:pPr>
                      <a:r>
                        <a:rPr lang="ru" sz="1150">
                          <a:latin typeface="Oswald"/>
                          <a:ea typeface="Oswald"/>
                          <a:cs typeface="Oswald"/>
                          <a:sym typeface="Oswald"/>
                        </a:rPr>
                        <a:t>Справка о среднедушевом доходе семьи для предоставления бесплатного питания (завтрак или обед)</a:t>
                      </a:r>
                      <a:endParaRPr sz="1150">
                        <a:latin typeface="Oswald"/>
                        <a:ea typeface="Oswald"/>
                        <a:cs typeface="Oswald"/>
                        <a:sym typeface="Oswald"/>
                      </a:endParaRPr>
                    </a:p>
                    <a:p>
                      <a:pPr indent="-158750" lvl="0" marL="179999" rtl="0" algn="l">
                        <a:lnSpc>
                          <a:spcPct val="115000"/>
                        </a:lnSpc>
                        <a:spcBef>
                          <a:spcPts val="0"/>
                        </a:spcBef>
                        <a:spcAft>
                          <a:spcPts val="0"/>
                        </a:spcAft>
                        <a:buSzPts val="1150"/>
                        <a:buFont typeface="Oswald"/>
                        <a:buChar char="●"/>
                      </a:pPr>
                      <a:r>
                        <a:rPr lang="ru" sz="1150">
                          <a:latin typeface="Oswald"/>
                          <a:ea typeface="Oswald"/>
                          <a:cs typeface="Oswald"/>
                          <a:sym typeface="Oswald"/>
                        </a:rPr>
                        <a:t>П</a:t>
                      </a:r>
                      <a:r>
                        <a:rPr lang="ru" sz="1150">
                          <a:latin typeface="Oswald"/>
                          <a:ea typeface="Oswald"/>
                          <a:cs typeface="Oswald"/>
                          <a:sym typeface="Oswald"/>
                        </a:rPr>
                        <a:t>редоставление справки в организацию</a:t>
                      </a:r>
                      <a:endParaRPr sz="1150">
                        <a:latin typeface="Oswald"/>
                        <a:ea typeface="Oswald"/>
                        <a:cs typeface="Oswald"/>
                        <a:sym typeface="Oswald"/>
                      </a:endParaRPr>
                    </a:p>
                  </a:txBody>
                  <a:tcPr marT="91425" marB="91425" marR="91425" marL="91425"/>
                </a:tc>
              </a:tr>
              <a:tr h="422550">
                <a:tc vMerge="1"/>
                <a:tc vMerge="1"/>
              </a:tr>
              <a:tr h="350250">
                <a:tc vMerge="1"/>
                <a:tc vMerge="1"/>
              </a:tr>
              <a:tr h="273125">
                <a:tc vMerge="1"/>
                <a:tc vMerge="1"/>
              </a:tr>
              <a:tr h="223325">
                <a:tc vMerge="1"/>
                <a:tc vMerge="1"/>
              </a:tr>
              <a:tr h="223350">
                <a:tc vMerge="1"/>
                <a:tc vMerge="1"/>
              </a:tr>
              <a:tr h="196525">
                <a:tc vMerge="1"/>
                <a:tc vMerge="1"/>
              </a:tr>
              <a:tr h="204200">
                <a:tc vMerge="1"/>
                <a:tc vMerge="1"/>
              </a:tr>
              <a:tr h="188875">
                <a:tc vMerge="1"/>
                <a:tc vMerge="1"/>
              </a:tr>
              <a:tr h="185050">
                <a:tc vMerge="1"/>
                <a:tc vMerge="1"/>
              </a:tr>
              <a:tr h="453125">
                <a:tc vMerge="1"/>
                <a:tc vMerge="1"/>
              </a:tr>
            </a:tbl>
          </a:graphicData>
        </a:graphic>
      </p:graphicFrame>
      <p:sp>
        <p:nvSpPr>
          <p:cNvPr id="283" name="Google Shape;283;p41"/>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spcBef>
                <a:spcPts val="0"/>
              </a:spcBef>
              <a:spcAft>
                <a:spcPts val="0"/>
              </a:spcAft>
              <a:buNone/>
            </a:pPr>
            <a:r>
              <a:rPr lang="ru" sz="1400">
                <a:latin typeface="Oswald"/>
                <a:ea typeface="Oswald"/>
                <a:cs typeface="Oswald"/>
                <a:sym typeface="Oswald"/>
              </a:rPr>
              <a:t>ПРЕДОСТАВЛЕНИЕ БЕСПЛАТНОГО ПИТАНИЯ</a:t>
            </a:r>
            <a:endParaRPr sz="1400">
              <a:latin typeface="Oswald"/>
              <a:ea typeface="Oswald"/>
              <a:cs typeface="Oswald"/>
              <a:sym typeface="Oswa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87" name="Shape 287"/>
        <p:cNvGrpSpPr/>
        <p:nvPr/>
      </p:nvGrpSpPr>
      <p:grpSpPr>
        <a:xfrm>
          <a:off x="0" y="0"/>
          <a:ext cx="0" cy="0"/>
          <a:chOff x="0" y="0"/>
          <a:chExt cx="0" cy="0"/>
        </a:xfrm>
      </p:grpSpPr>
      <p:sp>
        <p:nvSpPr>
          <p:cNvPr id="288" name="Google Shape;288;p42"/>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НА ГОРОДСКОМ, ПРИГОРОДНОМ ТРАНСПОРТЕ, В СЕЛЬСКОЙ МЕСТНОСТИ НА ВНУТРИРАЙОННОМ ТРАНСПОРТЕ (КРОМЕ ТАКСИ)</a:t>
            </a:r>
            <a:endParaRPr sz="1200">
              <a:solidFill>
                <a:srgbClr val="000000"/>
              </a:solidFill>
              <a:latin typeface="Montserrat"/>
              <a:ea typeface="Montserrat"/>
              <a:cs typeface="Montserrat"/>
              <a:sym typeface="Montserrat"/>
            </a:endParaRPr>
          </a:p>
        </p:txBody>
      </p:sp>
      <p:sp>
        <p:nvSpPr>
          <p:cNvPr id="289" name="Google Shape;289;p42"/>
          <p:cNvSpPr/>
          <p:nvPr/>
        </p:nvSpPr>
        <p:spPr>
          <a:xfrm>
            <a:off x="273025" y="1195575"/>
            <a:ext cx="8053500" cy="3596400"/>
          </a:xfrm>
          <a:prstGeom prst="rect">
            <a:avLst/>
          </a:prstGeom>
          <a:noFill/>
          <a:ln>
            <a:noFill/>
          </a:ln>
        </p:spPr>
        <p:txBody>
          <a:bodyPr anchorCtr="0" anchor="t" bIns="34275" lIns="68575" spcFirstLastPara="1" rIns="68575" wrap="square" tIns="34275">
            <a:noAutofit/>
          </a:bodyPr>
          <a:lstStyle/>
          <a:p>
            <a:pPr indent="0" lvl="0" marL="0" marR="0" rtl="0" algn="ctr">
              <a:spcBef>
                <a:spcPts val="0"/>
              </a:spcBef>
              <a:spcAft>
                <a:spcPts val="0"/>
              </a:spcAft>
              <a:buNone/>
            </a:pPr>
            <a:r>
              <a:rPr b="1" lang="ru">
                <a:solidFill>
                  <a:srgbClr val="434343"/>
                </a:solidFill>
                <a:latin typeface="Oswald"/>
                <a:ea typeface="Oswald"/>
                <a:cs typeface="Oswald"/>
                <a:sym typeface="Oswald"/>
              </a:rPr>
              <a:t>Нормативные основания</a:t>
            </a:r>
            <a:endParaRPr b="1">
              <a:solidFill>
                <a:srgbClr val="434343"/>
              </a:solidFill>
              <a:latin typeface="Oswald"/>
              <a:ea typeface="Oswald"/>
              <a:cs typeface="Oswald"/>
              <a:sym typeface="Oswald"/>
            </a:endParaRPr>
          </a:p>
          <a:p>
            <a:pPr indent="0" lvl="0" marL="0" marR="0" rtl="0" algn="ctr">
              <a:spcBef>
                <a:spcPts val="0"/>
              </a:spcBef>
              <a:spcAft>
                <a:spcPts val="0"/>
              </a:spcAft>
              <a:buNone/>
            </a:pPr>
            <a:r>
              <a:t/>
            </a:r>
            <a:endParaRPr b="1">
              <a:solidFill>
                <a:srgbClr val="434343"/>
              </a:solidFill>
              <a:latin typeface="Oswald"/>
              <a:ea typeface="Oswald"/>
              <a:cs typeface="Oswald"/>
              <a:sym typeface="Oswald"/>
            </a:endParaRPr>
          </a:p>
          <a:p>
            <a:pPr indent="-311150" lvl="0" marL="457200" marR="0" rtl="0" algn="l">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Постановление Правительства Свердловской области от 22.06.2017 № 428-ПП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endParaRPr sz="1300">
              <a:solidFill>
                <a:schemeClr val="dk2"/>
              </a:solidFill>
              <a:latin typeface="Oswald"/>
              <a:ea typeface="Oswald"/>
              <a:cs typeface="Oswald"/>
              <a:sym typeface="Oswald"/>
            </a:endParaRPr>
          </a:p>
          <a:p>
            <a:pPr indent="0" lvl="0" marL="0" rtl="0" algn="ctr">
              <a:spcBef>
                <a:spcPts val="0"/>
              </a:spcBef>
              <a:spcAft>
                <a:spcPts val="0"/>
              </a:spcAft>
              <a:buNone/>
            </a:pPr>
            <a:r>
              <a:t/>
            </a:r>
            <a:endParaRPr>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Форма предоставления - натуральная</a:t>
            </a:r>
            <a:endParaRPr b="1">
              <a:solidFill>
                <a:schemeClr val="dk2"/>
              </a:solidFill>
              <a:latin typeface="Oswald"/>
              <a:ea typeface="Oswald"/>
              <a:cs typeface="Oswald"/>
              <a:sym typeface="Oswald"/>
            </a:endParaRPr>
          </a:p>
          <a:p>
            <a:pPr indent="0" lvl="0" marL="0" rtl="0" algn="ctr">
              <a:spcBef>
                <a:spcPts val="0"/>
              </a:spcBef>
              <a:spcAft>
                <a:spcPts val="0"/>
              </a:spcAft>
              <a:buNone/>
            </a:pPr>
            <a:r>
              <a:t/>
            </a:r>
            <a:endParaRPr b="1">
              <a:solidFill>
                <a:schemeClr val="dk2"/>
              </a:solidFill>
              <a:latin typeface="Oswald"/>
              <a:ea typeface="Oswald"/>
              <a:cs typeface="Oswald"/>
              <a:sym typeface="Oswald"/>
            </a:endParaRPr>
          </a:p>
          <a:p>
            <a:pPr indent="-311150" lvl="0" marL="457200" marR="0" rtl="0" algn="just">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За счет субсидий из областного бюджета на финансовое обеспечение выполнения ими государственного задания</a:t>
            </a:r>
            <a:endParaRPr sz="1300">
              <a:solidFill>
                <a:schemeClr val="dk2"/>
              </a:solidFill>
              <a:latin typeface="Oswald"/>
              <a:ea typeface="Oswald"/>
              <a:cs typeface="Oswald"/>
              <a:sym typeface="Oswald"/>
            </a:endParaRPr>
          </a:p>
          <a:p>
            <a:pPr indent="0" lvl="0" marL="0" marR="0" rtl="0" algn="ctr">
              <a:spcBef>
                <a:spcPts val="0"/>
              </a:spcBef>
              <a:spcAft>
                <a:spcPts val="0"/>
              </a:spcAft>
              <a:buNone/>
            </a:pPr>
            <a:r>
              <a:t/>
            </a:r>
            <a:endParaRPr b="1">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highlight>
                  <a:schemeClr val="lt2"/>
                </a:highlight>
                <a:latin typeface="Oswald"/>
                <a:ea typeface="Oswald"/>
                <a:cs typeface="Oswald"/>
                <a:sym typeface="Oswald"/>
              </a:rPr>
              <a:t>Периодичность предоставления</a:t>
            </a:r>
            <a:endParaRPr b="1">
              <a:solidFill>
                <a:schemeClr val="dk2"/>
              </a:solidFill>
              <a:highlight>
                <a:schemeClr val="lt2"/>
              </a:highlight>
              <a:latin typeface="Oswald"/>
              <a:ea typeface="Oswald"/>
              <a:cs typeface="Oswald"/>
              <a:sym typeface="Oswald"/>
            </a:endParaRPr>
          </a:p>
          <a:p>
            <a:pPr indent="0" lvl="0" marL="0" rtl="0" algn="ctr">
              <a:spcBef>
                <a:spcPts val="0"/>
              </a:spcBef>
              <a:spcAft>
                <a:spcPts val="0"/>
              </a:spcAft>
              <a:buNone/>
            </a:pPr>
            <a:r>
              <a:t/>
            </a:r>
            <a:endParaRPr b="1">
              <a:solidFill>
                <a:schemeClr val="dk2"/>
              </a:solidFill>
              <a:highlight>
                <a:srgbClr val="FF0000"/>
              </a:highlight>
              <a:latin typeface="Oswald"/>
              <a:ea typeface="Oswald"/>
              <a:cs typeface="Oswald"/>
              <a:sym typeface="Oswald"/>
            </a:endParaRPr>
          </a:p>
          <a:p>
            <a:pPr indent="-311150" lvl="0" marL="457200" rtl="0" algn="l">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В соответствии с договором с транспортной организацией (на год, квартал, месяц)</a:t>
            </a:r>
            <a:endParaRPr sz="500">
              <a:solidFill>
                <a:srgbClr val="434343"/>
              </a:solidFill>
              <a:highlight>
                <a:srgbClr val="FF0000"/>
              </a:highlight>
              <a:latin typeface="Oswald"/>
              <a:ea typeface="Oswald"/>
              <a:cs typeface="Oswald"/>
              <a:sym typeface="Oswald"/>
            </a:endParaRPr>
          </a:p>
        </p:txBody>
      </p:sp>
      <p:sp>
        <p:nvSpPr>
          <p:cNvPr id="290" name="Google Shape;290;p42"/>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0760</a:t>
            </a:r>
            <a:endParaRPr b="1" sz="1500">
              <a:latin typeface="Oswald"/>
              <a:ea typeface="Oswald"/>
              <a:cs typeface="Oswald"/>
              <a:sym typeface="Oswa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05" name="Shape 105"/>
        <p:cNvGrpSpPr/>
        <p:nvPr/>
      </p:nvGrpSpPr>
      <p:grpSpPr>
        <a:xfrm>
          <a:off x="0" y="0"/>
          <a:ext cx="0" cy="0"/>
          <a:chOff x="0" y="0"/>
          <a:chExt cx="0" cy="0"/>
        </a:xfrm>
      </p:grpSpPr>
      <p:sp>
        <p:nvSpPr>
          <p:cNvPr id="106" name="Google Shape;106;p16"/>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МАТЕРИАЛЬНОЙ ПОМОЩИ СТУДЕНТАМ И СЛУШАТЕЛЯМ, ОСВАИВАЮЩИМ ПРОГРАММЫ ПРОФЕССИОНАЛЬНОГО ОБУЧЕНИЯ</a:t>
            </a:r>
            <a:endParaRPr sz="2600">
              <a:solidFill>
                <a:srgbClr val="000000"/>
              </a:solidFill>
              <a:latin typeface="Oswald"/>
              <a:ea typeface="Oswald"/>
              <a:cs typeface="Oswald"/>
              <a:sym typeface="Oswald"/>
            </a:endParaRPr>
          </a:p>
        </p:txBody>
      </p:sp>
      <p:sp>
        <p:nvSpPr>
          <p:cNvPr id="107" name="Google Shape;107;p16"/>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0428</a:t>
            </a:r>
            <a:endParaRPr b="1" sz="1500">
              <a:latin typeface="Oswald"/>
              <a:ea typeface="Oswald"/>
              <a:cs typeface="Oswald"/>
              <a:sym typeface="Oswald"/>
            </a:endParaRPr>
          </a:p>
        </p:txBody>
      </p:sp>
      <p:graphicFrame>
        <p:nvGraphicFramePr>
          <p:cNvPr id="108" name="Google Shape;108;p16"/>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4590675"/>
                <a:gridCol w="3903550"/>
              </a:tblGrid>
              <a:tr h="1566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303450">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Инвалид</a:t>
                      </a:r>
                      <a:endParaRPr sz="1150">
                        <a:latin typeface="Oswald"/>
                        <a:ea typeface="Oswald"/>
                        <a:cs typeface="Oswald"/>
                        <a:sym typeface="Oswald"/>
                      </a:endParaRPr>
                    </a:p>
                  </a:txBody>
                  <a:tcPr marT="91425" marB="91425" marR="91425" marL="91425"/>
                </a:tc>
                <a:tc>
                  <a:txBody>
                    <a:bodyPr/>
                    <a:lstStyle/>
                    <a:p>
                      <a:pPr indent="-168275" lvl="0" marL="179999" rtl="0" algn="l">
                        <a:spcBef>
                          <a:spcPts val="0"/>
                        </a:spcBef>
                        <a:spcAft>
                          <a:spcPts val="0"/>
                        </a:spcAft>
                        <a:buSzPts val="1150"/>
                        <a:buFont typeface="Oswald"/>
                        <a:buChar char="●"/>
                      </a:pPr>
                      <a:r>
                        <a:rPr lang="ru" sz="1150">
                          <a:latin typeface="Oswald"/>
                          <a:ea typeface="Oswald"/>
                          <a:cs typeface="Oswald"/>
                          <a:sym typeface="Oswald"/>
                        </a:rPr>
                        <a:t>Подача заявления руководителю образовательной организации</a:t>
                      </a:r>
                      <a:endParaRPr sz="1150">
                        <a:solidFill>
                          <a:srgbClr val="FF0000"/>
                        </a:solidFill>
                        <a:latin typeface="Oswald"/>
                        <a:ea typeface="Oswald"/>
                        <a:cs typeface="Oswald"/>
                        <a:sym typeface="Oswald"/>
                      </a:endParaRPr>
                    </a:p>
                    <a:p>
                      <a:pPr indent="-168275" lvl="0" marL="179999" rtl="0" algn="l">
                        <a:spcBef>
                          <a:spcPts val="0"/>
                        </a:spcBef>
                        <a:spcAft>
                          <a:spcPts val="0"/>
                        </a:spcAft>
                        <a:buSzPts val="1150"/>
                        <a:buFont typeface="Oswald"/>
                        <a:buChar char="●"/>
                      </a:pPr>
                      <a:r>
                        <a:rPr lang="ru" sz="1150">
                          <a:latin typeface="Oswald"/>
                          <a:ea typeface="Oswald"/>
                          <a:cs typeface="Oswald"/>
                          <a:sym typeface="Oswald"/>
                        </a:rPr>
                        <a:t>С</a:t>
                      </a:r>
                      <a:r>
                        <a:rPr lang="ru" sz="1150">
                          <a:latin typeface="Oswald"/>
                          <a:ea typeface="Oswald"/>
                          <a:cs typeface="Oswald"/>
                          <a:sym typeface="Oswald"/>
                        </a:rPr>
                        <a:t>правка федерального государственного учреждения медико-социальной экспертизы об установлении инвалидности</a:t>
                      </a:r>
                      <a:endParaRPr sz="1150">
                        <a:latin typeface="Oswald"/>
                        <a:ea typeface="Oswald"/>
                        <a:cs typeface="Oswald"/>
                        <a:sym typeface="Oswald"/>
                      </a:endParaRPr>
                    </a:p>
                  </a:txBody>
                  <a:tcPr marT="91425" marB="91425" marR="91425" marL="91425"/>
                </a:tc>
              </a:tr>
              <a:tr h="453550">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endParaRPr sz="1150">
                        <a:latin typeface="Oswald"/>
                        <a:ea typeface="Oswald"/>
                        <a:cs typeface="Oswald"/>
                        <a:sym typeface="Oswald"/>
                      </a:endParaRPr>
                    </a:p>
                  </a:txBody>
                  <a:tcPr marT="91425" marB="91425" marR="91425" marL="91425"/>
                </a:tc>
                <a:tc>
                  <a:txBody>
                    <a:bodyPr/>
                    <a:lstStyle/>
                    <a:p>
                      <a:pPr indent="-168275" lvl="0" marL="179999" rtl="0" algn="l">
                        <a:spcBef>
                          <a:spcPts val="0"/>
                        </a:spcBef>
                        <a:spcAft>
                          <a:spcPts val="0"/>
                        </a:spcAft>
                        <a:buSzPts val="1150"/>
                        <a:buFont typeface="Oswald"/>
                        <a:buChar char="●"/>
                      </a:pPr>
                      <a:r>
                        <a:rPr lang="ru" sz="1150">
                          <a:latin typeface="Oswald"/>
                          <a:ea typeface="Oswald"/>
                          <a:cs typeface="Oswald"/>
                          <a:sym typeface="Oswald"/>
                        </a:rPr>
                        <a:t>П</a:t>
                      </a:r>
                      <a:r>
                        <a:rPr lang="ru" sz="1150">
                          <a:latin typeface="Oswald"/>
                          <a:ea typeface="Oswald"/>
                          <a:cs typeface="Oswald"/>
                          <a:sym typeface="Oswald"/>
                        </a:rPr>
                        <a:t>одача заявления руководителю образовательной организации</a:t>
                      </a:r>
                      <a:endParaRPr sz="1150">
                        <a:solidFill>
                          <a:srgbClr val="FF0000"/>
                        </a:solidFill>
                        <a:latin typeface="Oswald"/>
                        <a:ea typeface="Oswald"/>
                        <a:cs typeface="Oswald"/>
                        <a:sym typeface="Oswald"/>
                      </a:endParaRPr>
                    </a:p>
                    <a:p>
                      <a:pPr indent="-168275" lvl="0" marL="179999" rtl="0" algn="l">
                        <a:spcBef>
                          <a:spcPts val="0"/>
                        </a:spcBef>
                        <a:spcAft>
                          <a:spcPts val="0"/>
                        </a:spcAft>
                        <a:buSzPts val="1150"/>
                        <a:buFont typeface="Oswald"/>
                        <a:buChar char="●"/>
                      </a:pPr>
                      <a:r>
                        <a:rPr lang="ru" sz="1150">
                          <a:latin typeface="Oswald"/>
                          <a:ea typeface="Oswald"/>
                          <a:cs typeface="Oswald"/>
                          <a:sym typeface="Oswald"/>
                        </a:rPr>
                        <a:t>С</a:t>
                      </a:r>
                      <a:r>
                        <a:rPr lang="ru" sz="1150">
                          <a:latin typeface="Oswald"/>
                          <a:ea typeface="Oswald"/>
                          <a:cs typeface="Oswald"/>
                          <a:sym typeface="Oswald"/>
                        </a:rPr>
                        <a:t>видетельство о смерти обоих родителей или единственного родителя</a:t>
                      </a:r>
                      <a:endParaRPr sz="1150">
                        <a:latin typeface="Oswald"/>
                        <a:ea typeface="Oswald"/>
                        <a:cs typeface="Oswald"/>
                        <a:sym typeface="Oswald"/>
                      </a:endParaRPr>
                    </a:p>
                  </a:txBody>
                  <a:tcPr marT="91425" marB="91425" marR="91425" marL="91425"/>
                </a:tc>
              </a:tr>
              <a:tr h="303450">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Обучающиеся с ограниченными возможностями здоровья</a:t>
                      </a:r>
                      <a:endParaRPr sz="1150">
                        <a:latin typeface="Oswald"/>
                        <a:ea typeface="Oswald"/>
                        <a:cs typeface="Oswald"/>
                        <a:sym typeface="Oswald"/>
                      </a:endParaRPr>
                    </a:p>
                  </a:txBody>
                  <a:tcPr marT="91425" marB="91425" marR="91425" marL="91425"/>
                </a:tc>
                <a:tc>
                  <a:txBody>
                    <a:bodyPr/>
                    <a:lstStyle/>
                    <a:p>
                      <a:pPr indent="-163024" lvl="0" marL="179999" rtl="0" algn="l">
                        <a:spcBef>
                          <a:spcPts val="0"/>
                        </a:spcBef>
                        <a:spcAft>
                          <a:spcPts val="0"/>
                        </a:spcAft>
                        <a:buSzPts val="1150"/>
                        <a:buFont typeface="Oswald"/>
                        <a:buChar char="●"/>
                      </a:pPr>
                      <a:r>
                        <a:rPr lang="ru" sz="1150">
                          <a:latin typeface="Oswald"/>
                          <a:ea typeface="Oswald"/>
                          <a:cs typeface="Oswald"/>
                          <a:sym typeface="Oswald"/>
                        </a:rPr>
                        <a:t>П</a:t>
                      </a:r>
                      <a:r>
                        <a:rPr lang="ru" sz="1150">
                          <a:latin typeface="Oswald"/>
                          <a:ea typeface="Oswald"/>
                          <a:cs typeface="Oswald"/>
                          <a:sym typeface="Oswald"/>
                        </a:rPr>
                        <a:t>одача заявления руководителю образовательной организации</a:t>
                      </a:r>
                      <a:endParaRPr sz="1150">
                        <a:solidFill>
                          <a:srgbClr val="FF0000"/>
                        </a:solidFill>
                        <a:latin typeface="Oswald"/>
                        <a:ea typeface="Oswald"/>
                        <a:cs typeface="Oswald"/>
                        <a:sym typeface="Oswald"/>
                      </a:endParaRPr>
                    </a:p>
                    <a:p>
                      <a:pPr indent="-163024" lvl="0" marL="179999" rtl="0" algn="l">
                        <a:spcBef>
                          <a:spcPts val="0"/>
                        </a:spcBef>
                        <a:spcAft>
                          <a:spcPts val="0"/>
                        </a:spcAft>
                        <a:buSzPts val="1150"/>
                        <a:buFont typeface="Oswald"/>
                        <a:buChar char="●"/>
                      </a:pPr>
                      <a:r>
                        <a:rPr lang="ru" sz="1150">
                          <a:latin typeface="Oswald"/>
                          <a:ea typeface="Oswald"/>
                          <a:cs typeface="Oswald"/>
                          <a:sym typeface="Oswald"/>
                        </a:rPr>
                        <a:t>З</a:t>
                      </a:r>
                      <a:r>
                        <a:rPr lang="ru" sz="1150">
                          <a:latin typeface="Oswald"/>
                          <a:ea typeface="Oswald"/>
                          <a:cs typeface="Oswald"/>
                          <a:sym typeface="Oswald"/>
                        </a:rPr>
                        <a:t>аключение психолого-медико-педагогической комиссии об ограниченных возможностях здоровья</a:t>
                      </a:r>
                      <a:endParaRPr sz="1150">
                        <a:latin typeface="Oswald"/>
                        <a:ea typeface="Oswald"/>
                        <a:cs typeface="Oswald"/>
                        <a:sym typeface="Oswald"/>
                      </a:endParaRPr>
                    </a:p>
                  </a:txBody>
                  <a:tcPr marT="91425" marB="91425" marR="91425" marL="91425"/>
                </a:tc>
              </a:tr>
              <a:tr h="378500">
                <a:tc>
                  <a:txBody>
                    <a:bodyPr/>
                    <a:lstStyle/>
                    <a:p>
                      <a:pPr indent="-159424" lvl="0" marL="179999" rtl="0" algn="l">
                        <a:spcBef>
                          <a:spcPts val="0"/>
                        </a:spcBef>
                        <a:spcAft>
                          <a:spcPts val="0"/>
                        </a:spcAft>
                        <a:buSzPts val="1150"/>
                        <a:buFont typeface="Oswald"/>
                        <a:buChar char="●"/>
                      </a:pPr>
                      <a:r>
                        <a:rPr lang="ru" sz="1150">
                          <a:latin typeface="Oswald"/>
                          <a:ea typeface="Oswald"/>
                          <a:cs typeface="Oswald"/>
                          <a:sym typeface="Oswald"/>
                        </a:rPr>
                        <a:t>Граждане, имеющие низкий уровень дохода, малоимущие семьи</a:t>
                      </a:r>
                      <a:endParaRPr sz="1150">
                        <a:latin typeface="Oswald"/>
                        <a:ea typeface="Oswald"/>
                        <a:cs typeface="Oswald"/>
                        <a:sym typeface="Oswald"/>
                      </a:endParaRPr>
                    </a:p>
                  </a:txBody>
                  <a:tcPr marT="91425" marB="91425" marR="91425" marL="91425"/>
                </a:tc>
                <a:tc>
                  <a:txBody>
                    <a:bodyPr/>
                    <a:lstStyle/>
                    <a:p>
                      <a:pPr indent="-163024" lvl="0" marL="179999" rtl="0" algn="l">
                        <a:spcBef>
                          <a:spcPts val="0"/>
                        </a:spcBef>
                        <a:spcAft>
                          <a:spcPts val="0"/>
                        </a:spcAft>
                        <a:buSzPts val="1150"/>
                        <a:buFont typeface="Oswald"/>
                        <a:buChar char="●"/>
                      </a:pPr>
                      <a:r>
                        <a:rPr lang="ru" sz="1150">
                          <a:latin typeface="Oswald"/>
                          <a:ea typeface="Oswald"/>
                          <a:cs typeface="Oswald"/>
                          <a:sym typeface="Oswald"/>
                        </a:rPr>
                        <a:t>П</a:t>
                      </a:r>
                      <a:r>
                        <a:rPr lang="ru" sz="1150">
                          <a:latin typeface="Oswald"/>
                          <a:ea typeface="Oswald"/>
                          <a:cs typeface="Oswald"/>
                          <a:sym typeface="Oswald"/>
                        </a:rPr>
                        <a:t>одача заявления руководителю образовательной организации</a:t>
                      </a:r>
                      <a:endParaRPr sz="1150">
                        <a:latin typeface="Oswald"/>
                        <a:ea typeface="Oswald"/>
                        <a:cs typeface="Oswald"/>
                        <a:sym typeface="Oswald"/>
                      </a:endParaRPr>
                    </a:p>
                    <a:p>
                      <a:pPr indent="-163024" lvl="0" marL="179999" rtl="0" algn="l">
                        <a:spcBef>
                          <a:spcPts val="0"/>
                        </a:spcBef>
                        <a:spcAft>
                          <a:spcPts val="0"/>
                        </a:spcAft>
                        <a:buSzPts val="1150"/>
                        <a:buFont typeface="Oswald"/>
                        <a:buChar char="●"/>
                      </a:pPr>
                      <a:r>
                        <a:rPr lang="ru" sz="1150">
                          <a:latin typeface="Oswald"/>
                          <a:ea typeface="Oswald"/>
                          <a:cs typeface="Oswald"/>
                          <a:sym typeface="Oswald"/>
                        </a:rPr>
                        <a:t>С</a:t>
                      </a:r>
                      <a:r>
                        <a:rPr lang="ru" sz="1150">
                          <a:latin typeface="Oswald"/>
                          <a:ea typeface="Oswald"/>
                          <a:cs typeface="Oswald"/>
                          <a:sym typeface="Oswald"/>
                        </a:rPr>
                        <a:t>правка органа в сфере социальной политики, подтверждающая получение государственной социальной помощи</a:t>
                      </a:r>
                      <a:endParaRPr sz="1150">
                        <a:latin typeface="Oswald"/>
                        <a:ea typeface="Oswald"/>
                        <a:cs typeface="Oswald"/>
                        <a:sym typeface="Oswald"/>
                      </a:endParaRPr>
                    </a:p>
                  </a:txBody>
                  <a:tcPr marT="91425" marB="91425" marR="91425" marL="91425"/>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294" name="Shape 294"/>
        <p:cNvGrpSpPr/>
        <p:nvPr/>
      </p:nvGrpSpPr>
      <p:grpSpPr>
        <a:xfrm>
          <a:off x="0" y="0"/>
          <a:ext cx="0" cy="0"/>
          <a:chOff x="0" y="0"/>
          <a:chExt cx="0" cy="0"/>
        </a:xfrm>
      </p:grpSpPr>
      <p:sp>
        <p:nvSpPr>
          <p:cNvPr id="295" name="Google Shape;295;p43"/>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НА ГОРОДСКОМ, ПРИГОРОДНОМ ТРАНСПОРТЕ, В СЕЛЬСКОЙ МЕСТНОСТИ НА ВНУТРИРАЙОННОМ ТРАНСПОРТЕ (КРОМЕ ТАКСИ)</a:t>
            </a:r>
            <a:endParaRPr sz="1200">
              <a:solidFill>
                <a:srgbClr val="000000"/>
              </a:solidFill>
              <a:latin typeface="Montserrat"/>
              <a:ea typeface="Montserrat"/>
              <a:cs typeface="Montserrat"/>
              <a:sym typeface="Montserrat"/>
            </a:endParaRPr>
          </a:p>
        </p:txBody>
      </p:sp>
      <p:sp>
        <p:nvSpPr>
          <p:cNvPr id="296" name="Google Shape;296;p43"/>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0760</a:t>
            </a:r>
            <a:endParaRPr b="1" sz="1500">
              <a:latin typeface="Oswald"/>
              <a:ea typeface="Oswald"/>
              <a:cs typeface="Oswald"/>
              <a:sym typeface="Oswald"/>
            </a:endParaRPr>
          </a:p>
        </p:txBody>
      </p:sp>
      <p:graphicFrame>
        <p:nvGraphicFramePr>
          <p:cNvPr id="297" name="Google Shape;297;p43"/>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4843875"/>
                <a:gridCol w="3650350"/>
              </a:tblGrid>
              <a:tr h="1000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729525">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endParaRPr sz="1200">
                        <a:latin typeface="Oswald"/>
                        <a:ea typeface="Oswald"/>
                        <a:cs typeface="Oswald"/>
                        <a:sym typeface="Oswald"/>
                      </a:endParaRPr>
                    </a:p>
                  </a:txBody>
                  <a:tcPr marT="91425" marB="91425" marR="91425" marL="91425"/>
                </a:tc>
                <a:tc>
                  <a:txBody>
                    <a:bodyPr/>
                    <a:lstStyle/>
                    <a:p>
                      <a:pPr indent="-161925" lvl="0" marL="17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solidFill>
                          <a:srgbClr val="FF0000"/>
                        </a:solidFill>
                        <a:latin typeface="Oswald"/>
                        <a:ea typeface="Oswald"/>
                        <a:cs typeface="Oswald"/>
                        <a:sym typeface="Oswald"/>
                      </a:endParaRPr>
                    </a:p>
                    <a:p>
                      <a:pPr indent="-162599" lvl="0" marL="179999" rtl="0" algn="l">
                        <a:spcBef>
                          <a:spcPts val="0"/>
                        </a:spcBef>
                        <a:spcAft>
                          <a:spcPts val="0"/>
                        </a:spcAft>
                        <a:buSzPts val="1200"/>
                        <a:buFont typeface="Oswald"/>
                        <a:buChar char="●"/>
                      </a:pPr>
                      <a:r>
                        <a:rPr lang="ru" sz="1200">
                          <a:latin typeface="Oswald"/>
                          <a:ea typeface="Oswald"/>
                          <a:cs typeface="Oswald"/>
                          <a:sym typeface="Oswald"/>
                        </a:rPr>
                        <a:t>Свидетельство о смерти одного из родителей, обоих родителей или единственного родителя</a:t>
                      </a:r>
                      <a:endParaRPr sz="1200">
                        <a:latin typeface="Oswald"/>
                        <a:ea typeface="Oswald"/>
                        <a:cs typeface="Oswald"/>
                        <a:sym typeface="Oswald"/>
                      </a:endParaRPr>
                    </a:p>
                  </a:txBody>
                  <a:tcPr marT="91425" marB="91425" marR="91425" marL="91425"/>
                </a:tc>
              </a:tr>
              <a:tr h="10000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Дети-сироты</a:t>
                      </a:r>
                      <a:endParaRPr sz="1200">
                        <a:latin typeface="Oswald"/>
                        <a:ea typeface="Oswald"/>
                        <a:cs typeface="Oswald"/>
                        <a:sym typeface="Oswald"/>
                      </a:endParaRPr>
                    </a:p>
                  </a:txBody>
                  <a:tcPr marT="91425" marB="91425" marR="91425" marL="91425"/>
                </a:tc>
                <a:tc rowSpan="3">
                  <a:txBody>
                    <a:bodyPr/>
                    <a:lstStyle/>
                    <a:p>
                      <a:pPr indent="-161925" lvl="0" marL="17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solidFill>
                          <a:srgbClr val="FF0000"/>
                        </a:solidFill>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Д</a:t>
                      </a:r>
                      <a:r>
                        <a:rPr lang="ru" sz="1200">
                          <a:latin typeface="Oswald"/>
                          <a:ea typeface="Oswald"/>
                          <a:cs typeface="Oswald"/>
                          <a:sym typeface="Oswald"/>
                        </a:rPr>
                        <a:t>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T="91425" marB="91425" marR="91425" marL="91425" anchor="ctr"/>
                </a:tc>
              </a:tr>
              <a:tr h="344925">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txBody>
                  <a:tcPr marT="91425" marB="91425" marR="91425" marL="91425"/>
                </a:tc>
                <a:tc vMerge="1"/>
              </a:tr>
              <a:tr h="35245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Лица из числа детей-сирот и детей, оставшихся без попечения родителей</a:t>
                      </a:r>
                      <a:endParaRPr sz="1200">
                        <a:latin typeface="Oswald"/>
                        <a:ea typeface="Oswald"/>
                        <a:cs typeface="Oswald"/>
                        <a:sym typeface="Oswald"/>
                      </a:endParaRPr>
                    </a:p>
                  </a:txBody>
                  <a:tcPr marT="91425" marB="91425" marR="91425" marL="91425"/>
                </a:tc>
                <a:tc vMerge="1"/>
              </a:tr>
              <a:tr h="79245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Учащиеся в образовательных организациях: в т.ч. обучающимся профессиональных образовательных учреждений, осваивающим основную образовательную программу среднего профессионального образования подготовки квалифицированных рабочих, служащих или основную образовательную программу профессионального обучения</a:t>
                      </a:r>
                      <a:endParaRPr sz="1200">
                        <a:latin typeface="Oswald"/>
                        <a:ea typeface="Oswald"/>
                        <a:cs typeface="Oswald"/>
                        <a:sym typeface="Oswald"/>
                      </a:endParaRPr>
                    </a:p>
                  </a:txBody>
                  <a:tcPr marT="91425" marB="91425" marR="91425" marL="91425"/>
                </a:tc>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latin typeface="Oswald"/>
                        <a:ea typeface="Oswald"/>
                        <a:cs typeface="Oswald"/>
                        <a:sym typeface="Oswald"/>
                      </a:endParaRPr>
                    </a:p>
                  </a:txBody>
                  <a:tcPr marT="91425" marB="91425" marR="91425" marL="91425"/>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301" name="Shape 301"/>
        <p:cNvGrpSpPr/>
        <p:nvPr/>
      </p:nvGrpSpPr>
      <p:grpSpPr>
        <a:xfrm>
          <a:off x="0" y="0"/>
          <a:ext cx="0" cy="0"/>
          <a:chOff x="0" y="0"/>
          <a:chExt cx="0" cy="0"/>
        </a:xfrm>
      </p:grpSpPr>
      <p:sp>
        <p:nvSpPr>
          <p:cNvPr id="302" name="Google Shape;302;p44"/>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400">
                <a:solidFill>
                  <a:srgbClr val="000000"/>
                </a:solidFill>
                <a:latin typeface="Oswald"/>
                <a:ea typeface="Oswald"/>
                <a:cs typeface="Oswald"/>
                <a:sym typeface="Oswald"/>
              </a:rPr>
              <a:t>ОБЕСПЕЧЕНИЕ ОТДЫХА И ОЗДОРОВЛЕНИЯ ДЕТЕЙ ЗА СЧЕТ БЮДЖЕТА</a:t>
            </a:r>
            <a:endParaRPr sz="1400">
              <a:solidFill>
                <a:srgbClr val="000000"/>
              </a:solidFill>
              <a:latin typeface="Oswald"/>
              <a:ea typeface="Oswald"/>
              <a:cs typeface="Oswald"/>
              <a:sym typeface="Oswald"/>
            </a:endParaRPr>
          </a:p>
        </p:txBody>
      </p:sp>
      <p:sp>
        <p:nvSpPr>
          <p:cNvPr id="303" name="Google Shape;303;p44"/>
          <p:cNvSpPr/>
          <p:nvPr/>
        </p:nvSpPr>
        <p:spPr>
          <a:xfrm>
            <a:off x="293125" y="1096900"/>
            <a:ext cx="8053500" cy="3688500"/>
          </a:xfrm>
          <a:prstGeom prst="rect">
            <a:avLst/>
          </a:prstGeom>
          <a:no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lang="ru">
                <a:solidFill>
                  <a:schemeClr val="dk2"/>
                </a:solidFill>
                <a:latin typeface="Oswald"/>
                <a:ea typeface="Oswald"/>
                <a:cs typeface="Oswald"/>
                <a:sym typeface="Oswald"/>
              </a:rPr>
              <a:t>Нормативные основания</a:t>
            </a:r>
            <a:endParaRPr b="1">
              <a:solidFill>
                <a:schemeClr val="dk2"/>
              </a:solidFill>
              <a:latin typeface="Oswald"/>
              <a:ea typeface="Oswald"/>
              <a:cs typeface="Oswald"/>
              <a:sym typeface="Oswald"/>
            </a:endParaRPr>
          </a:p>
          <a:p>
            <a:pPr indent="0" lvl="0" marL="0" marR="0" rtl="0" algn="ctr">
              <a:spcBef>
                <a:spcPts val="0"/>
              </a:spcBef>
              <a:spcAft>
                <a:spcPts val="0"/>
              </a:spcAft>
              <a:buNone/>
            </a:pPr>
            <a:r>
              <a:t/>
            </a:r>
            <a:endParaRPr sz="1300">
              <a:solidFill>
                <a:schemeClr val="dk2"/>
              </a:solidFill>
              <a:latin typeface="Oswald"/>
              <a:ea typeface="Oswald"/>
              <a:cs typeface="Oswald"/>
              <a:sym typeface="Oswald"/>
            </a:endParaRPr>
          </a:p>
          <a:p>
            <a:pPr indent="-311150" lvl="0" marL="457200" marR="0" rtl="0" algn="just">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Закон Свердловской области от 15.06.2011 № 38-ОЗ «Об организации и обеспечении отдыха и оздоровления детей в Свердловской области»</a:t>
            </a:r>
            <a:endParaRPr sz="1300">
              <a:solidFill>
                <a:schemeClr val="dk2"/>
              </a:solidFill>
              <a:latin typeface="Oswald"/>
              <a:ea typeface="Oswald"/>
              <a:cs typeface="Oswald"/>
              <a:sym typeface="Oswald"/>
            </a:endParaRPr>
          </a:p>
          <a:p>
            <a:pPr indent="-311150" lvl="0" marL="457200" marR="0" rtl="0" algn="just">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Постановление Правительства Свердловской области от 03.08.20217 №558-ПП "О мерах по организации и обеспечению отдыха"</a:t>
            </a:r>
            <a:endParaRPr sz="1300">
              <a:solidFill>
                <a:schemeClr val="dk2"/>
              </a:solidFill>
              <a:highlight>
                <a:srgbClr val="FF0000"/>
              </a:highlight>
              <a:latin typeface="Oswald"/>
              <a:ea typeface="Oswald"/>
              <a:cs typeface="Oswald"/>
              <a:sym typeface="Oswald"/>
            </a:endParaRPr>
          </a:p>
          <a:p>
            <a:pPr indent="0" lvl="0" marL="457200" rtl="0" algn="l">
              <a:spcBef>
                <a:spcPts val="0"/>
              </a:spcBef>
              <a:spcAft>
                <a:spcPts val="0"/>
              </a:spcAft>
              <a:buNone/>
            </a:pPr>
            <a:r>
              <a:t/>
            </a:r>
            <a:endParaRPr>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Форма предоставления - натуральная</a:t>
            </a:r>
            <a:endParaRPr>
              <a:solidFill>
                <a:schemeClr val="dk2"/>
              </a:solidFill>
              <a:latin typeface="Oswald"/>
              <a:ea typeface="Oswald"/>
              <a:cs typeface="Oswald"/>
              <a:sym typeface="Oswald"/>
            </a:endParaRPr>
          </a:p>
          <a:p>
            <a:pPr indent="0" lvl="0" marL="0" marR="0" rtl="0" algn="just">
              <a:spcBef>
                <a:spcPts val="0"/>
              </a:spcBef>
              <a:spcAft>
                <a:spcPts val="0"/>
              </a:spcAft>
              <a:buNone/>
            </a:pPr>
            <a:r>
              <a:t/>
            </a:r>
            <a:endParaRPr b="1">
              <a:solidFill>
                <a:schemeClr val="dk2"/>
              </a:solidFill>
              <a:highlight>
                <a:schemeClr val="lt2"/>
              </a:highlight>
              <a:latin typeface="Oswald"/>
              <a:ea typeface="Oswald"/>
              <a:cs typeface="Oswald"/>
              <a:sym typeface="Oswald"/>
            </a:endParaRPr>
          </a:p>
          <a:p>
            <a:pPr indent="0" lvl="0" marL="457200" rtl="0" algn="ctr">
              <a:spcBef>
                <a:spcPts val="0"/>
              </a:spcBef>
              <a:spcAft>
                <a:spcPts val="0"/>
              </a:spcAft>
              <a:buNone/>
            </a:pPr>
            <a:r>
              <a:rPr b="1" lang="ru">
                <a:solidFill>
                  <a:schemeClr val="dk2"/>
                </a:solidFill>
                <a:highlight>
                  <a:schemeClr val="lt2"/>
                </a:highlight>
                <a:latin typeface="Oswald"/>
                <a:ea typeface="Oswald"/>
                <a:cs typeface="Oswald"/>
                <a:sym typeface="Oswald"/>
              </a:rPr>
              <a:t>Периодичность предоставления</a:t>
            </a:r>
            <a:endParaRPr b="1">
              <a:solidFill>
                <a:schemeClr val="dk2"/>
              </a:solidFill>
              <a:highlight>
                <a:schemeClr val="lt2"/>
              </a:highlight>
              <a:latin typeface="Oswald"/>
              <a:ea typeface="Oswald"/>
              <a:cs typeface="Oswald"/>
              <a:sym typeface="Oswald"/>
            </a:endParaRPr>
          </a:p>
          <a:p>
            <a:pPr indent="0" lvl="0" marL="457200" rtl="0" algn="l">
              <a:spcBef>
                <a:spcPts val="0"/>
              </a:spcBef>
              <a:spcAft>
                <a:spcPts val="0"/>
              </a:spcAft>
              <a:buNone/>
            </a:pPr>
            <a:r>
              <a:t/>
            </a:r>
            <a:endParaRPr sz="1300">
              <a:solidFill>
                <a:schemeClr val="dk2"/>
              </a:solidFill>
              <a:highlight>
                <a:schemeClr val="lt2"/>
              </a:highlight>
              <a:latin typeface="Oswald"/>
              <a:ea typeface="Oswald"/>
              <a:cs typeface="Oswald"/>
              <a:sym typeface="Oswald"/>
            </a:endParaRPr>
          </a:p>
          <a:p>
            <a:pPr indent="-311150" lvl="0" marL="457200" rtl="0" algn="l">
              <a:spcBef>
                <a:spcPts val="0"/>
              </a:spcBef>
              <a:spcAft>
                <a:spcPts val="0"/>
              </a:spcAft>
              <a:buClr>
                <a:schemeClr val="dk2"/>
              </a:buClr>
              <a:buSzPts val="1300"/>
              <a:buFont typeface="Oswald"/>
              <a:buChar char="●"/>
            </a:pPr>
            <a:r>
              <a:rPr lang="ru" sz="1300">
                <a:solidFill>
                  <a:schemeClr val="dk2"/>
                </a:solidFill>
                <a:highlight>
                  <a:schemeClr val="lt2"/>
                </a:highlight>
                <a:latin typeface="Oswald"/>
                <a:ea typeface="Oswald"/>
                <a:cs typeface="Oswald"/>
                <a:sym typeface="Oswald"/>
              </a:rPr>
              <a:t>В соответствии с приказами о комплектовании ЗОЛ на смену</a:t>
            </a:r>
            <a:endParaRPr sz="200">
              <a:solidFill>
                <a:schemeClr val="dk2"/>
              </a:solidFill>
              <a:highlight>
                <a:schemeClr val="lt2"/>
              </a:highlight>
              <a:latin typeface="Oswald"/>
              <a:ea typeface="Oswald"/>
              <a:cs typeface="Oswald"/>
              <a:sym typeface="Oswald"/>
            </a:endParaRPr>
          </a:p>
        </p:txBody>
      </p:sp>
      <p:sp>
        <p:nvSpPr>
          <p:cNvPr id="304" name="Google Shape;304;p44"/>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0782</a:t>
            </a:r>
            <a:endParaRPr b="1" sz="1500">
              <a:latin typeface="Oswald"/>
              <a:ea typeface="Oswald"/>
              <a:cs typeface="Oswald"/>
              <a:sym typeface="Oswa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308" name="Shape 308"/>
        <p:cNvGrpSpPr/>
        <p:nvPr/>
      </p:nvGrpSpPr>
      <p:grpSpPr>
        <a:xfrm>
          <a:off x="0" y="0"/>
          <a:ext cx="0" cy="0"/>
          <a:chOff x="0" y="0"/>
          <a:chExt cx="0" cy="0"/>
        </a:xfrm>
      </p:grpSpPr>
      <p:sp>
        <p:nvSpPr>
          <p:cNvPr id="309" name="Google Shape;309;p45"/>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0782</a:t>
            </a:r>
            <a:endParaRPr b="1" sz="1500">
              <a:latin typeface="Oswald"/>
              <a:ea typeface="Oswald"/>
              <a:cs typeface="Oswald"/>
              <a:sym typeface="Oswald"/>
            </a:endParaRPr>
          </a:p>
        </p:txBody>
      </p:sp>
      <p:graphicFrame>
        <p:nvGraphicFramePr>
          <p:cNvPr id="310" name="Google Shape;310;p45"/>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4590675"/>
                <a:gridCol w="3903550"/>
              </a:tblGrid>
              <a:tr h="1000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245175">
                <a:tc rowSpan="6">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Несовершеннолетние,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endParaRPr sz="1200">
                        <a:latin typeface="Oswald"/>
                        <a:ea typeface="Oswald"/>
                        <a:cs typeface="Oswald"/>
                        <a:sym typeface="Oswald"/>
                      </a:endParaRPr>
                    </a:p>
                    <a:p>
                      <a:pPr indent="-162599" lvl="0" marL="179999" rtl="0" algn="l">
                        <a:spcBef>
                          <a:spcPts val="0"/>
                        </a:spcBef>
                        <a:spcAft>
                          <a:spcPts val="0"/>
                        </a:spcAft>
                        <a:buSzPts val="1200"/>
                        <a:buFont typeface="Oswald"/>
                        <a:buChar char="●"/>
                      </a:pPr>
                      <a:r>
                        <a:rPr lang="ru" sz="1200">
                          <a:latin typeface="Oswald"/>
                          <a:ea typeface="Oswald"/>
                          <a:cs typeface="Oswald"/>
                          <a:sym typeface="Oswald"/>
                        </a:rPr>
                        <a:t>Обучающиеся с ограниченными возможностями здоровья</a:t>
                      </a:r>
                      <a:endParaRPr sz="1200">
                        <a:latin typeface="Oswald"/>
                        <a:ea typeface="Oswald"/>
                        <a:cs typeface="Oswald"/>
                        <a:sym typeface="Oswald"/>
                      </a:endParaRPr>
                    </a:p>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Дети-сироты</a:t>
                      </a:r>
                      <a:endParaRPr sz="1200">
                        <a:latin typeface="Oswald"/>
                        <a:ea typeface="Oswald"/>
                        <a:cs typeface="Oswald"/>
                        <a:sym typeface="Oswald"/>
                      </a:endParaRPr>
                    </a:p>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p>
                      <a:pPr indent="-162599" lvl="0" marL="179999" rtl="0" algn="l">
                        <a:spcBef>
                          <a:spcPts val="0"/>
                        </a:spcBef>
                        <a:spcAft>
                          <a:spcPts val="0"/>
                        </a:spcAft>
                        <a:buSzPts val="1200"/>
                        <a:buFont typeface="Oswald"/>
                        <a:buChar char="●"/>
                      </a:pPr>
                      <a:r>
                        <a:rPr lang="ru" sz="1200">
                          <a:latin typeface="Oswald"/>
                          <a:ea typeface="Oswald"/>
                          <a:cs typeface="Oswald"/>
                          <a:sym typeface="Oswald"/>
                        </a:rPr>
                        <a:t>Лица из числа детей-сирот и детей, оставшихся без попечения родителей</a:t>
                      </a:r>
                      <a:endParaRPr sz="1200">
                        <a:latin typeface="Oswald"/>
                        <a:ea typeface="Oswald"/>
                        <a:cs typeface="Oswald"/>
                        <a:sym typeface="Oswald"/>
                      </a:endParaRPr>
                    </a:p>
                    <a:p>
                      <a:pPr indent="-162599" lvl="0" marL="179999" rtl="0" algn="l">
                        <a:spcBef>
                          <a:spcPts val="0"/>
                        </a:spcBef>
                        <a:spcAft>
                          <a:spcPts val="0"/>
                        </a:spcAft>
                        <a:buSzPts val="1200"/>
                        <a:buFont typeface="Oswald"/>
                        <a:buChar char="●"/>
                      </a:pPr>
                      <a:r>
                        <a:rPr lang="ru" sz="1200">
                          <a:latin typeface="Oswald"/>
                          <a:ea typeface="Oswald"/>
                          <a:cs typeface="Oswald"/>
                          <a:sym typeface="Oswald"/>
                        </a:rPr>
                        <a:t>Учащиеся в образовательных организациях: в т.ч. обучающиеся в профессиональных образовательных учреждений, осваивающим основную образовательную программу среднего профессионального образования подготовки квалифицированных рабочих, служащих или основную образовательную программу профессионального обучения</a:t>
                      </a:r>
                      <a:endParaRPr sz="1200">
                        <a:latin typeface="Oswald"/>
                        <a:ea typeface="Oswald"/>
                        <a:cs typeface="Oswald"/>
                        <a:sym typeface="Oswald"/>
                      </a:endParaRPr>
                    </a:p>
                  </a:txBody>
                  <a:tcPr marT="91425" marB="91425" marR="91425" marL="91425"/>
                </a:tc>
                <a:tc rowSpan="6">
                  <a:txBody>
                    <a:bodyPr/>
                    <a:lstStyle/>
                    <a:p>
                      <a:pPr indent="-161925" lvl="0" marL="17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solidFill>
                          <a:srgbClr val="FF0000"/>
                        </a:solidFill>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Р</a:t>
                      </a:r>
                      <a:r>
                        <a:rPr lang="ru" sz="1200">
                          <a:latin typeface="Oswald"/>
                          <a:ea typeface="Oswald"/>
                          <a:cs typeface="Oswald"/>
                          <a:sym typeface="Oswald"/>
                        </a:rPr>
                        <a:t>ешение органа опеки</a:t>
                      </a:r>
                      <a:endParaRPr sz="1200">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С</a:t>
                      </a:r>
                      <a:r>
                        <a:rPr lang="ru" sz="1200">
                          <a:latin typeface="Oswald"/>
                          <a:ea typeface="Oswald"/>
                          <a:cs typeface="Oswald"/>
                          <a:sym typeface="Oswald"/>
                        </a:rPr>
                        <a:t>в</a:t>
                      </a:r>
                      <a:r>
                        <a:rPr lang="ru" sz="1200">
                          <a:latin typeface="Oswald"/>
                          <a:ea typeface="Oswald"/>
                          <a:cs typeface="Oswald"/>
                          <a:sym typeface="Oswald"/>
                        </a:rPr>
                        <a:t>идетельство о рождении или паспорт ребенка</a:t>
                      </a:r>
                      <a:endParaRPr sz="1200">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Справка для получения путевки по форме 079/у</a:t>
                      </a:r>
                      <a:endParaRPr sz="1200">
                        <a:latin typeface="Oswald"/>
                        <a:ea typeface="Oswald"/>
                        <a:cs typeface="Oswald"/>
                        <a:sym typeface="Oswald"/>
                      </a:endParaRPr>
                    </a:p>
                  </a:txBody>
                  <a:tcPr marT="91425" marB="91425" marR="91425" marL="91425"/>
                </a:tc>
              </a:tr>
              <a:tr h="248350">
                <a:tc vMerge="1"/>
                <a:tc vMerge="1"/>
              </a:tr>
              <a:tr h="248350">
                <a:tc vMerge="1"/>
                <a:tc vMerge="1"/>
              </a:tr>
              <a:tr h="205875">
                <a:tc vMerge="1"/>
                <a:tc vMerge="1"/>
              </a:tr>
              <a:tr h="266325">
                <a:tc vMerge="1"/>
                <a:tc vMerge="1"/>
              </a:tr>
              <a:tr h="266325">
                <a:tc vMerge="1"/>
                <a:tc vMerge="1"/>
              </a:tr>
            </a:tbl>
          </a:graphicData>
        </a:graphic>
      </p:graphicFrame>
      <p:sp>
        <p:nvSpPr>
          <p:cNvPr id="311" name="Google Shape;311;p45"/>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400">
                <a:solidFill>
                  <a:srgbClr val="000000"/>
                </a:solidFill>
                <a:latin typeface="Oswald"/>
                <a:ea typeface="Oswald"/>
                <a:cs typeface="Oswald"/>
                <a:sym typeface="Oswald"/>
              </a:rPr>
              <a:t>ОБЕСПЕЧЕНИЕ ОТДЫХА И ОЗДОРОВЛЕНИЯ ДЕТЕЙ ЗА СЧЕТ БЮДЖЕТА</a:t>
            </a:r>
            <a:endParaRPr sz="1400">
              <a:solidFill>
                <a:srgbClr val="000000"/>
              </a:solidFill>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12" name="Shape 112"/>
        <p:cNvGrpSpPr/>
        <p:nvPr/>
      </p:nvGrpSpPr>
      <p:grpSpPr>
        <a:xfrm>
          <a:off x="0" y="0"/>
          <a:ext cx="0" cy="0"/>
          <a:chOff x="0" y="0"/>
          <a:chExt cx="0" cy="0"/>
        </a:xfrm>
      </p:grpSpPr>
      <p:sp>
        <p:nvSpPr>
          <p:cNvPr id="113" name="Google Shape;113;p17"/>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ПОСОБИЯ НА ПРИОБРЕТЕНИЕ УЧЕБНОЙ ЛИТЕРАТУРЫ И ПИСЬМЕННЫХ ПРИНАДЛЕЖНОСТЕЙ</a:t>
            </a:r>
            <a:endParaRPr sz="2600">
              <a:solidFill>
                <a:srgbClr val="000000"/>
              </a:solidFill>
              <a:latin typeface="Oswald"/>
              <a:ea typeface="Oswald"/>
              <a:cs typeface="Oswald"/>
              <a:sym typeface="Oswald"/>
            </a:endParaRPr>
          </a:p>
        </p:txBody>
      </p:sp>
      <p:sp>
        <p:nvSpPr>
          <p:cNvPr id="114" name="Google Shape;114;p17"/>
          <p:cNvSpPr/>
          <p:nvPr/>
        </p:nvSpPr>
        <p:spPr>
          <a:xfrm>
            <a:off x="534800" y="1234750"/>
            <a:ext cx="8053500" cy="3688500"/>
          </a:xfrm>
          <a:prstGeom prst="rect">
            <a:avLst/>
          </a:prstGeom>
          <a:noFill/>
          <a:ln>
            <a:noFill/>
          </a:ln>
        </p:spPr>
        <p:txBody>
          <a:bodyPr anchorCtr="0" anchor="t" bIns="34275" lIns="68575" spcFirstLastPara="1" rIns="68575" wrap="square" tIns="34275">
            <a:noAutofit/>
          </a:bodyPr>
          <a:lstStyle/>
          <a:p>
            <a:pPr indent="0" lvl="0" marL="0" marR="0" rtl="0" algn="ctr">
              <a:spcBef>
                <a:spcPts val="0"/>
              </a:spcBef>
              <a:spcAft>
                <a:spcPts val="0"/>
              </a:spcAft>
              <a:buNone/>
            </a:pPr>
            <a:r>
              <a:rPr b="1" lang="ru">
                <a:solidFill>
                  <a:schemeClr val="dk2"/>
                </a:solidFill>
                <a:latin typeface="Oswald"/>
                <a:ea typeface="Oswald"/>
                <a:cs typeface="Oswald"/>
                <a:sym typeface="Oswald"/>
              </a:rPr>
              <a:t>Н</a:t>
            </a:r>
            <a:r>
              <a:rPr b="1" lang="ru">
                <a:solidFill>
                  <a:schemeClr val="dk2"/>
                </a:solidFill>
                <a:latin typeface="Oswald"/>
                <a:ea typeface="Oswald"/>
                <a:cs typeface="Oswald"/>
                <a:sym typeface="Oswald"/>
              </a:rPr>
              <a:t>ормативные основания</a:t>
            </a:r>
            <a:endParaRPr b="1">
              <a:solidFill>
                <a:schemeClr val="dk2"/>
              </a:solidFill>
              <a:latin typeface="Oswald"/>
              <a:ea typeface="Oswald"/>
              <a:cs typeface="Oswald"/>
              <a:sym typeface="Oswald"/>
            </a:endParaRPr>
          </a:p>
          <a:p>
            <a:pPr indent="0" lvl="0" marL="0" marR="0" rtl="0" algn="ctr">
              <a:spcBef>
                <a:spcPts val="0"/>
              </a:spcBef>
              <a:spcAft>
                <a:spcPts val="0"/>
              </a:spcAft>
              <a:buNone/>
            </a:pPr>
            <a:r>
              <a:t/>
            </a:r>
            <a:endParaRPr b="1">
              <a:solidFill>
                <a:schemeClr val="dk2"/>
              </a:solidFill>
              <a:latin typeface="Oswald"/>
              <a:ea typeface="Oswald"/>
              <a:cs typeface="Oswald"/>
              <a:sym typeface="Oswald"/>
            </a:endParaRPr>
          </a:p>
          <a:p>
            <a:pPr indent="-312950" lvl="0" marL="460800" marR="0" rtl="0" algn="just">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Постановление Правительства Свердловской области от 18.05.2017 № 346-ПП «Об утверждении Положения о размере и порядке выплаты пособия на приобретение учебной литературы и письменных принадлежностей детям-сиротам и детям, оставшимся без попечения родителей, лицам из числа детей-сирот и детей, оставшихся без попечения родителей, лицам, потерявшим в период обучения обоих родителей или единственного родителя, обучающимся по очной форме обучения по основным профессиональным образовательным программам за счет средств областного бюджета или местных бюджетов муниципальных образований, расположенных на территории Свердловской области»</a:t>
            </a:r>
            <a:endParaRPr sz="1300">
              <a:solidFill>
                <a:schemeClr val="dk2"/>
              </a:solidFill>
              <a:latin typeface="Oswald"/>
              <a:ea typeface="Oswald"/>
              <a:cs typeface="Oswald"/>
              <a:sym typeface="Oswald"/>
            </a:endParaRPr>
          </a:p>
          <a:p>
            <a:pPr indent="0" lvl="0" marL="457200" marR="0" rtl="0" algn="just">
              <a:spcBef>
                <a:spcPts val="0"/>
              </a:spcBef>
              <a:spcAft>
                <a:spcPts val="0"/>
              </a:spcAft>
              <a:buNone/>
            </a:pPr>
            <a:r>
              <a:t/>
            </a:r>
            <a:endParaRPr sz="1300">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indent="0" lvl="0" marL="0" rtl="0" algn="ctr">
              <a:spcBef>
                <a:spcPts val="0"/>
              </a:spcBef>
              <a:spcAft>
                <a:spcPts val="0"/>
              </a:spcAft>
              <a:buNone/>
            </a:pPr>
            <a:r>
              <a:t/>
            </a:r>
            <a:endParaRPr b="1">
              <a:solidFill>
                <a:schemeClr val="dk2"/>
              </a:solidFill>
              <a:latin typeface="Oswald"/>
              <a:ea typeface="Oswald"/>
              <a:cs typeface="Oswald"/>
              <a:sym typeface="Oswald"/>
            </a:endParaRPr>
          </a:p>
          <a:p>
            <a:pPr indent="-312950" lvl="0" marL="460800" marR="0" rtl="0" algn="l">
              <a:spcBef>
                <a:spcPts val="0"/>
              </a:spcBef>
              <a:spcAft>
                <a:spcPts val="0"/>
              </a:spcAft>
              <a:buClr>
                <a:schemeClr val="dk2"/>
              </a:buClr>
              <a:buSzPts val="1300"/>
              <a:buFont typeface="Oswald"/>
              <a:buChar char="●"/>
            </a:pPr>
            <a:r>
              <a:rPr lang="ru" sz="1300">
                <a:solidFill>
                  <a:schemeClr val="dk2"/>
                </a:solidFill>
                <a:highlight>
                  <a:schemeClr val="lt2"/>
                </a:highlight>
                <a:latin typeface="Oswald"/>
                <a:ea typeface="Oswald"/>
                <a:cs typeface="Oswald"/>
                <a:sym typeface="Oswald"/>
              </a:rPr>
              <a:t>Трехмесячная государственная социальная стипендия без учета районного коэффициента</a:t>
            </a:r>
            <a:endParaRPr b="1" sz="1700">
              <a:solidFill>
                <a:schemeClr val="dk2"/>
              </a:solidFill>
              <a:highlight>
                <a:schemeClr val="lt2"/>
              </a:highlight>
              <a:latin typeface="Oswald"/>
              <a:ea typeface="Oswald"/>
              <a:cs typeface="Oswald"/>
              <a:sym typeface="Oswald"/>
            </a:endParaRPr>
          </a:p>
          <a:p>
            <a:pPr indent="0" lvl="0" marL="0" marR="0" rtl="0" algn="ctr">
              <a:spcBef>
                <a:spcPts val="0"/>
              </a:spcBef>
              <a:spcAft>
                <a:spcPts val="0"/>
              </a:spcAft>
              <a:buNone/>
            </a:pPr>
            <a:r>
              <a:t/>
            </a:r>
            <a:endParaRPr>
              <a:solidFill>
                <a:schemeClr val="dk2"/>
              </a:solidFill>
              <a:highlight>
                <a:schemeClr val="lt2"/>
              </a:highlight>
              <a:latin typeface="Oswald"/>
              <a:ea typeface="Oswald"/>
              <a:cs typeface="Oswald"/>
              <a:sym typeface="Oswald"/>
            </a:endParaRPr>
          </a:p>
          <a:p>
            <a:pPr indent="0" lvl="0" marL="0" rtl="0" algn="ctr">
              <a:spcBef>
                <a:spcPts val="0"/>
              </a:spcBef>
              <a:spcAft>
                <a:spcPts val="0"/>
              </a:spcAft>
              <a:buNone/>
            </a:pPr>
            <a:r>
              <a:rPr b="1" lang="ru">
                <a:solidFill>
                  <a:schemeClr val="dk2"/>
                </a:solidFill>
                <a:highlight>
                  <a:schemeClr val="lt2"/>
                </a:highlight>
                <a:latin typeface="Oswald"/>
                <a:ea typeface="Oswald"/>
                <a:cs typeface="Oswald"/>
                <a:sym typeface="Oswald"/>
              </a:rPr>
              <a:t>Периодичность выплаты</a:t>
            </a:r>
            <a:endParaRPr b="1">
              <a:solidFill>
                <a:schemeClr val="dk2"/>
              </a:solidFill>
              <a:highlight>
                <a:schemeClr val="lt2"/>
              </a:highlight>
              <a:latin typeface="Oswald"/>
              <a:ea typeface="Oswald"/>
              <a:cs typeface="Oswald"/>
              <a:sym typeface="Oswald"/>
            </a:endParaRPr>
          </a:p>
          <a:p>
            <a:pPr indent="-312950" lvl="0" marL="460800" rtl="0" algn="l">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Ежегодно</a:t>
            </a:r>
            <a:endParaRPr sz="1300">
              <a:solidFill>
                <a:schemeClr val="dk2"/>
              </a:solidFill>
              <a:latin typeface="Oswald"/>
              <a:ea typeface="Oswald"/>
              <a:cs typeface="Oswald"/>
              <a:sym typeface="Oswald"/>
            </a:endParaRPr>
          </a:p>
          <a:p>
            <a:pPr indent="-312950" lvl="0" marL="460800" rtl="0" algn="l">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Не позднее 30 дней с начала учебного года </a:t>
            </a:r>
            <a:endParaRPr sz="1100">
              <a:solidFill>
                <a:schemeClr val="dk2"/>
              </a:solidFill>
              <a:latin typeface="Oswald"/>
              <a:ea typeface="Oswald"/>
              <a:cs typeface="Oswald"/>
              <a:sym typeface="Oswald"/>
            </a:endParaRPr>
          </a:p>
        </p:txBody>
      </p:sp>
      <p:sp>
        <p:nvSpPr>
          <p:cNvPr id="115" name="Google Shape;115;p17"/>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a:t>
            </a:r>
            <a:r>
              <a:rPr b="1" lang="ru" sz="1500">
                <a:latin typeface="Oswald"/>
                <a:ea typeface="Oswald"/>
                <a:cs typeface="Oswald"/>
                <a:sym typeface="Oswald"/>
              </a:rPr>
              <a:t>471</a:t>
            </a:r>
            <a:endParaRPr b="1" sz="1500">
              <a:latin typeface="Oswald"/>
              <a:ea typeface="Oswald"/>
              <a:cs typeface="Oswald"/>
              <a:sym typeface="Oswa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19" name="Shape 119"/>
        <p:cNvGrpSpPr/>
        <p:nvPr/>
      </p:nvGrpSpPr>
      <p:grpSpPr>
        <a:xfrm>
          <a:off x="0" y="0"/>
          <a:ext cx="0" cy="0"/>
          <a:chOff x="0" y="0"/>
          <a:chExt cx="0" cy="0"/>
        </a:xfrm>
      </p:grpSpPr>
      <p:sp>
        <p:nvSpPr>
          <p:cNvPr id="120" name="Google Shape;120;p18"/>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ПОСОБИЯ НА ПРИОБРЕТЕНИЕ УЧЕБНОЙ ЛИТЕРАТУРЫ И ПИСЬМЕННЫХ ПРИНАДЛЕЖНОСТЕЙ</a:t>
            </a:r>
            <a:endParaRPr sz="2600">
              <a:solidFill>
                <a:srgbClr val="000000"/>
              </a:solidFill>
              <a:latin typeface="Oswald"/>
              <a:ea typeface="Oswald"/>
              <a:cs typeface="Oswald"/>
              <a:sym typeface="Oswald"/>
            </a:endParaRPr>
          </a:p>
        </p:txBody>
      </p:sp>
      <p:sp>
        <p:nvSpPr>
          <p:cNvPr id="121" name="Google Shape;121;p18"/>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a:t>
            </a:r>
            <a:r>
              <a:rPr b="1" lang="ru" sz="1500">
                <a:latin typeface="Oswald"/>
                <a:ea typeface="Oswald"/>
                <a:cs typeface="Oswald"/>
                <a:sym typeface="Oswald"/>
              </a:rPr>
              <a:t>471</a:t>
            </a:r>
            <a:endParaRPr b="1" sz="1500">
              <a:latin typeface="Oswald"/>
              <a:ea typeface="Oswald"/>
              <a:cs typeface="Oswald"/>
              <a:sym typeface="Oswald"/>
            </a:endParaRPr>
          </a:p>
        </p:txBody>
      </p:sp>
      <p:graphicFrame>
        <p:nvGraphicFramePr>
          <p:cNvPr id="122" name="Google Shape;122;p18"/>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4590675"/>
                <a:gridCol w="3903550"/>
              </a:tblGrid>
              <a:tr h="1000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1014675">
                <a:tc>
                  <a:txBody>
                    <a:bodyPr/>
                    <a:lstStyle/>
                    <a:p>
                      <a:pPr indent="-162599" lvl="0" marL="179999" rtl="0" algn="l">
                        <a:spcBef>
                          <a:spcPts val="0"/>
                        </a:spcBef>
                        <a:spcAft>
                          <a:spcPts val="0"/>
                        </a:spcAft>
                        <a:buClr>
                          <a:schemeClr val="dk2"/>
                        </a:buClr>
                        <a:buSzPts val="1200"/>
                        <a:buFont typeface="Oswald"/>
                        <a:buChar char="●"/>
                      </a:pPr>
                      <a:r>
                        <a:rPr lang="ru" sz="1200">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endParaRPr sz="1200">
                        <a:solidFill>
                          <a:schemeClr val="dk2"/>
                        </a:solidFill>
                        <a:latin typeface="Oswald"/>
                        <a:ea typeface="Oswald"/>
                        <a:cs typeface="Oswald"/>
                        <a:sym typeface="Oswald"/>
                      </a:endParaRPr>
                    </a:p>
                  </a:txBody>
                  <a:tcPr marT="91425" marB="91425" marR="91425" marL="91425"/>
                </a:tc>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rgbClr val="FF0000"/>
                        </a:solidFill>
                        <a:latin typeface="Oswald"/>
                        <a:ea typeface="Oswald"/>
                        <a:cs typeface="Oswald"/>
                        <a:sym typeface="Oswald"/>
                      </a:endParaRPr>
                    </a:p>
                    <a:p>
                      <a:pPr indent="-162599" lvl="0" marL="179999" rtl="0" algn="l">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a:latin typeface="Oswald"/>
                        <a:ea typeface="Oswald"/>
                        <a:cs typeface="Oswald"/>
                        <a:sym typeface="Oswald"/>
                      </a:endParaRPr>
                    </a:p>
                  </a:txBody>
                  <a:tcPr marT="91425" marB="91425" marR="91425" marL="91425"/>
                </a:tc>
              </a:tr>
              <a:tr h="10000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Дети-сироты</a:t>
                      </a:r>
                      <a:endParaRPr sz="1200">
                        <a:latin typeface="Oswald"/>
                        <a:ea typeface="Oswald"/>
                        <a:cs typeface="Oswald"/>
                        <a:sym typeface="Oswald"/>
                      </a:endParaRPr>
                    </a:p>
                  </a:txBody>
                  <a:tcPr marT="91425" marB="91425" marR="91425" marL="91425"/>
                </a:tc>
                <a:tc rowSpan="3">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solidFill>
                          <a:schemeClr val="dk1"/>
                        </a:solidFill>
                        <a:latin typeface="Oswald"/>
                        <a:ea typeface="Oswald"/>
                        <a:cs typeface="Oswald"/>
                        <a:sym typeface="Oswald"/>
                      </a:endParaRPr>
                    </a:p>
                    <a:p>
                      <a:pPr indent="-162599" lvl="0" marL="179999" rtl="0" algn="l">
                        <a:spcBef>
                          <a:spcPts val="0"/>
                        </a:spcBef>
                        <a:spcAft>
                          <a:spcPts val="0"/>
                        </a:spcAft>
                        <a:buSzPts val="1200"/>
                        <a:buFont typeface="Oswald"/>
                        <a:buChar char="●"/>
                      </a:pPr>
                      <a:r>
                        <a:rPr lang="ru" sz="1200">
                          <a:latin typeface="Oswald"/>
                          <a:ea typeface="Oswald"/>
                          <a:cs typeface="Oswald"/>
                          <a:sym typeface="Oswald"/>
                        </a:rPr>
                        <a:t>Д</a:t>
                      </a:r>
                      <a:r>
                        <a:rPr lang="ru" sz="1200">
                          <a:latin typeface="Oswald"/>
                          <a:ea typeface="Oswald"/>
                          <a:cs typeface="Oswald"/>
                          <a:sym typeface="Oswald"/>
                        </a:rPr>
                        <a:t>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T="91425" marB="91425" marR="91425" marL="91425"/>
                </a:tc>
              </a:tr>
              <a:tr h="208025">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txBody>
                  <a:tcPr marT="91425" marB="91425" marR="91425" marL="91425"/>
                </a:tc>
                <a:tc vMerge="1"/>
              </a:tr>
              <a:tr h="107325">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Лица из числа детей-сирот и детей, оставшихся без попечения родителей</a:t>
                      </a:r>
                      <a:endParaRPr sz="1200">
                        <a:latin typeface="Oswald"/>
                        <a:ea typeface="Oswald"/>
                        <a:cs typeface="Oswald"/>
                        <a:sym typeface="Oswald"/>
                      </a:endParaRPr>
                    </a:p>
                  </a:txBody>
                  <a:tcPr marT="91425" marB="91425" marR="91425" marL="91425"/>
                </a:tc>
                <a:tc vMerge="1"/>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26" name="Shape 126"/>
        <p:cNvGrpSpPr/>
        <p:nvPr/>
      </p:nvGrpSpPr>
      <p:grpSpPr>
        <a:xfrm>
          <a:off x="0" y="0"/>
          <a:ext cx="0" cy="0"/>
          <a:chOff x="0" y="0"/>
          <a:chExt cx="0" cy="0"/>
        </a:xfrm>
      </p:grpSpPr>
      <p:sp>
        <p:nvSpPr>
          <p:cNvPr id="127" name="Google Shape;127;p19"/>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ДЕНЕЖНАЯ КОМПЕНСАЦИЯ НА ПРИОБРЕТЕНИЕ КОМПЛЕКТА ОДЕЖДЫ, ОБУВИ, МЯГКОГО ИНВЕНТАРЯ ДЛЯ ВЫПУСКНИКОВ</a:t>
            </a:r>
            <a:endParaRPr sz="1300">
              <a:solidFill>
                <a:srgbClr val="000000"/>
              </a:solidFill>
              <a:latin typeface="Oswald"/>
              <a:ea typeface="Oswald"/>
              <a:cs typeface="Oswald"/>
              <a:sym typeface="Oswald"/>
            </a:endParaRPr>
          </a:p>
        </p:txBody>
      </p:sp>
      <p:sp>
        <p:nvSpPr>
          <p:cNvPr id="128" name="Google Shape;128;p19"/>
          <p:cNvSpPr/>
          <p:nvPr/>
        </p:nvSpPr>
        <p:spPr>
          <a:xfrm>
            <a:off x="545250" y="1270925"/>
            <a:ext cx="8053500" cy="3688500"/>
          </a:xfrm>
          <a:prstGeom prst="rect">
            <a:avLst/>
          </a:prstGeom>
          <a:noFill/>
          <a:ln>
            <a:noFill/>
          </a:ln>
        </p:spPr>
        <p:txBody>
          <a:bodyPr anchorCtr="0" anchor="ctr" bIns="34275" lIns="90000" spcFirstLastPara="1" rIns="68575" wrap="square" tIns="34275">
            <a:noAutofit/>
          </a:bodyPr>
          <a:lstStyle/>
          <a:p>
            <a:pPr indent="0" lvl="0" marL="0" marR="0" rtl="0" algn="ctr">
              <a:spcBef>
                <a:spcPts val="0"/>
              </a:spcBef>
              <a:spcAft>
                <a:spcPts val="0"/>
              </a:spcAft>
              <a:buNone/>
            </a:pPr>
            <a:r>
              <a:rPr b="1" lang="ru">
                <a:solidFill>
                  <a:schemeClr val="dk2"/>
                </a:solidFill>
                <a:latin typeface="Oswald"/>
                <a:ea typeface="Oswald"/>
                <a:cs typeface="Oswald"/>
                <a:sym typeface="Oswald"/>
              </a:rPr>
              <a:t>Нормативные основания</a:t>
            </a:r>
            <a:endParaRPr b="1">
              <a:solidFill>
                <a:schemeClr val="dk2"/>
              </a:solidFill>
              <a:latin typeface="Oswald"/>
              <a:ea typeface="Oswald"/>
              <a:cs typeface="Oswald"/>
              <a:sym typeface="Oswald"/>
            </a:endParaRPr>
          </a:p>
          <a:p>
            <a:pPr indent="0" lvl="0" marL="0" marR="0" rtl="0" algn="ctr">
              <a:spcBef>
                <a:spcPts val="0"/>
              </a:spcBef>
              <a:spcAft>
                <a:spcPts val="0"/>
              </a:spcAft>
              <a:buNone/>
            </a:pPr>
            <a:r>
              <a:t/>
            </a:r>
            <a:endParaRPr b="1">
              <a:solidFill>
                <a:schemeClr val="dk2"/>
              </a:solidFill>
              <a:latin typeface="Oswald"/>
              <a:ea typeface="Oswald"/>
              <a:cs typeface="Oswald"/>
              <a:sym typeface="Oswald"/>
            </a:endParaRPr>
          </a:p>
          <a:p>
            <a:pPr indent="-319300" lvl="0" marL="4608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476-ПП от 05.07.2017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a:solidFill>
                <a:schemeClr val="dk2"/>
              </a:solidFill>
              <a:latin typeface="Oswald"/>
              <a:ea typeface="Oswald"/>
              <a:cs typeface="Oswald"/>
              <a:sym typeface="Oswald"/>
            </a:endParaRPr>
          </a:p>
          <a:p>
            <a:pPr indent="0" lvl="0" marL="457200" marR="0" rtl="0" algn="just">
              <a:spcBef>
                <a:spcPts val="0"/>
              </a:spcBef>
              <a:spcAft>
                <a:spcPts val="0"/>
              </a:spcAft>
              <a:buNone/>
            </a:pPr>
            <a:r>
              <a:t/>
            </a:r>
            <a:endParaRPr>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indent="0" lvl="0" marL="0" rtl="0" algn="ctr">
              <a:spcBef>
                <a:spcPts val="0"/>
              </a:spcBef>
              <a:spcAft>
                <a:spcPts val="0"/>
              </a:spcAft>
              <a:buNone/>
            </a:pPr>
            <a:r>
              <a:t/>
            </a:r>
            <a:endParaRPr b="1">
              <a:solidFill>
                <a:schemeClr val="dk2"/>
              </a:solidFill>
              <a:latin typeface="Oswald"/>
              <a:ea typeface="Oswald"/>
              <a:cs typeface="Oswald"/>
              <a:sym typeface="Oswald"/>
            </a:endParaRPr>
          </a:p>
          <a:p>
            <a:pPr indent="-312950" lvl="0" marL="460800" marR="0" rtl="0" algn="just">
              <a:spcBef>
                <a:spcPts val="0"/>
              </a:spcBef>
              <a:spcAft>
                <a:spcPts val="0"/>
              </a:spcAft>
              <a:buClr>
                <a:schemeClr val="dk2"/>
              </a:buClr>
              <a:buSzPts val="1300"/>
              <a:buFont typeface="Oswald"/>
              <a:buChar char="●"/>
            </a:pPr>
            <a:r>
              <a:rPr lang="ru">
                <a:solidFill>
                  <a:schemeClr val="dk2"/>
                </a:solidFill>
                <a:latin typeface="Oswald"/>
                <a:ea typeface="Oswald"/>
                <a:cs typeface="Oswald"/>
                <a:sym typeface="Oswald"/>
              </a:rPr>
              <a:t>47 579 рублей (</a:t>
            </a:r>
            <a:r>
              <a:rPr lang="ru">
                <a:solidFill>
                  <a:schemeClr val="dk2"/>
                </a:solidFill>
                <a:highlight>
                  <a:schemeClr val="lt2"/>
                </a:highlight>
                <a:latin typeface="Oswald"/>
                <a:ea typeface="Oswald"/>
                <a:cs typeface="Oswald"/>
                <a:sym typeface="Oswald"/>
              </a:rPr>
              <a:t>по состоянию на 01.01.2021)</a:t>
            </a:r>
            <a:endParaRPr>
              <a:solidFill>
                <a:schemeClr val="dk2"/>
              </a:solidFill>
              <a:highlight>
                <a:schemeClr val="lt2"/>
              </a:highlight>
              <a:latin typeface="Oswald"/>
              <a:ea typeface="Oswald"/>
              <a:cs typeface="Oswald"/>
              <a:sym typeface="Oswald"/>
            </a:endParaRPr>
          </a:p>
          <a:p>
            <a:pPr indent="0" lvl="0" marL="457200" marR="0" rtl="0" algn="just">
              <a:spcBef>
                <a:spcPts val="0"/>
              </a:spcBef>
              <a:spcAft>
                <a:spcPts val="0"/>
              </a:spcAft>
              <a:buNone/>
            </a:pPr>
            <a:r>
              <a:t/>
            </a:r>
            <a:endParaRPr>
              <a:solidFill>
                <a:schemeClr val="dk2"/>
              </a:solidFill>
              <a:latin typeface="Oswald"/>
              <a:ea typeface="Oswald"/>
              <a:cs typeface="Oswald"/>
              <a:sym typeface="Oswald"/>
            </a:endParaRPr>
          </a:p>
          <a:p>
            <a:pPr indent="0" lvl="0" marL="0" marR="0" rtl="0" algn="ctr">
              <a:spcBef>
                <a:spcPts val="0"/>
              </a:spcBef>
              <a:spcAft>
                <a:spcPts val="0"/>
              </a:spcAft>
              <a:buNone/>
            </a:pPr>
            <a:r>
              <a:rPr b="1" lang="ru">
                <a:solidFill>
                  <a:schemeClr val="dk2"/>
                </a:solidFill>
                <a:latin typeface="Oswald"/>
                <a:ea typeface="Oswald"/>
                <a:cs typeface="Oswald"/>
                <a:sym typeface="Oswald"/>
              </a:rPr>
              <a:t>Периодичность выплаты</a:t>
            </a:r>
            <a:endParaRPr b="1">
              <a:solidFill>
                <a:schemeClr val="dk2"/>
              </a:solidFill>
              <a:latin typeface="Oswald"/>
              <a:ea typeface="Oswald"/>
              <a:cs typeface="Oswald"/>
              <a:sym typeface="Oswald"/>
            </a:endParaRPr>
          </a:p>
          <a:p>
            <a:pPr indent="-319300" lvl="0" marL="460800" rtl="0" algn="l">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Единовременно</a:t>
            </a:r>
            <a:endParaRPr>
              <a:solidFill>
                <a:schemeClr val="dk2"/>
              </a:solidFill>
              <a:latin typeface="Oswald"/>
              <a:ea typeface="Oswald"/>
              <a:cs typeface="Oswald"/>
              <a:sym typeface="Oswald"/>
            </a:endParaRPr>
          </a:p>
          <a:p>
            <a:pPr indent="0" lvl="0" marL="457200" rtl="0" algn="l">
              <a:spcBef>
                <a:spcPts val="1000"/>
              </a:spcBef>
              <a:spcAft>
                <a:spcPts val="0"/>
              </a:spcAft>
              <a:buNone/>
            </a:pPr>
            <a:r>
              <a:t/>
            </a:r>
            <a:endParaRPr sz="1300">
              <a:solidFill>
                <a:schemeClr val="dk2"/>
              </a:solidFill>
              <a:latin typeface="Oswald"/>
              <a:ea typeface="Oswald"/>
              <a:cs typeface="Oswald"/>
              <a:sym typeface="Oswald"/>
            </a:endParaRPr>
          </a:p>
          <a:p>
            <a:pPr indent="0" lvl="0" marL="457200" marR="0" rtl="0" algn="ctr">
              <a:spcBef>
                <a:spcPts val="1000"/>
              </a:spcBef>
              <a:spcAft>
                <a:spcPts val="0"/>
              </a:spcAft>
              <a:buNone/>
            </a:pPr>
            <a:r>
              <a:t/>
            </a:r>
            <a:endParaRPr b="1">
              <a:solidFill>
                <a:srgbClr val="FF0000"/>
              </a:solidFill>
              <a:latin typeface="Oswald"/>
              <a:ea typeface="Oswald"/>
              <a:cs typeface="Oswald"/>
              <a:sym typeface="Oswald"/>
            </a:endParaRPr>
          </a:p>
        </p:txBody>
      </p:sp>
      <p:sp>
        <p:nvSpPr>
          <p:cNvPr id="129" name="Google Shape;129;p19"/>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0475</a:t>
            </a:r>
            <a:endParaRPr b="1" sz="1500">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33" name="Shape 133"/>
        <p:cNvGrpSpPr/>
        <p:nvPr/>
      </p:nvGrpSpPr>
      <p:grpSpPr>
        <a:xfrm>
          <a:off x="0" y="0"/>
          <a:ext cx="0" cy="0"/>
          <a:chOff x="0" y="0"/>
          <a:chExt cx="0" cy="0"/>
        </a:xfrm>
      </p:grpSpPr>
      <p:sp>
        <p:nvSpPr>
          <p:cNvPr id="134" name="Google Shape;134;p20"/>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0475</a:t>
            </a:r>
            <a:endParaRPr b="1" sz="1500">
              <a:latin typeface="Oswald"/>
              <a:ea typeface="Oswald"/>
              <a:cs typeface="Oswald"/>
              <a:sym typeface="Oswald"/>
            </a:endParaRPr>
          </a:p>
        </p:txBody>
      </p:sp>
      <p:graphicFrame>
        <p:nvGraphicFramePr>
          <p:cNvPr id="135" name="Google Shape;135;p20"/>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4590675"/>
                <a:gridCol w="3903550"/>
              </a:tblGrid>
              <a:tr h="1547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464125">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endParaRPr sz="1200">
                        <a:latin typeface="Oswald"/>
                        <a:ea typeface="Oswald"/>
                        <a:cs typeface="Oswald"/>
                        <a:sym typeface="Oswald"/>
                      </a:endParaRPr>
                    </a:p>
                  </a:txBody>
                  <a:tcPr marT="91425" marB="91425" marR="91425" marL="91425"/>
                </a:tc>
                <a:tc>
                  <a:txBody>
                    <a:bodyPr/>
                    <a:lstStyle/>
                    <a:p>
                      <a:pPr indent="-161925" lvl="0" marL="17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solidFill>
                          <a:srgbClr val="FF0000"/>
                        </a:solidFill>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a:latin typeface="Oswald"/>
                        <a:ea typeface="Oswald"/>
                        <a:cs typeface="Oswald"/>
                        <a:sym typeface="Oswald"/>
                      </a:endParaRPr>
                    </a:p>
                  </a:txBody>
                  <a:tcPr marT="91425" marB="91425" marR="91425" marL="91425"/>
                </a:tc>
              </a:tr>
              <a:tr h="15470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Дети-сироты</a:t>
                      </a:r>
                      <a:endParaRPr sz="1200">
                        <a:latin typeface="Oswald"/>
                        <a:ea typeface="Oswald"/>
                        <a:cs typeface="Oswald"/>
                        <a:sym typeface="Oswald"/>
                      </a:endParaRPr>
                    </a:p>
                  </a:txBody>
                  <a:tcPr marT="91425" marB="91425" marR="91425" marL="91425"/>
                </a:tc>
                <a:tc rowSpan="3">
                  <a:txBody>
                    <a:bodyPr/>
                    <a:lstStyle/>
                    <a:p>
                      <a:pPr indent="-166199" lvl="0" marL="17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latin typeface="Oswald"/>
                        <a:ea typeface="Oswald"/>
                        <a:cs typeface="Oswald"/>
                        <a:sym typeface="Oswald"/>
                      </a:endParaRPr>
                    </a:p>
                    <a:p>
                      <a:pPr indent="-166199" lvl="0" marL="179999" rtl="0" algn="l">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T="91425" marB="91425" marR="91425" marL="91425"/>
                </a:tc>
              </a:tr>
              <a:tr h="158475">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txBody>
                  <a:tcPr marT="91425" marB="91425" marR="91425" marL="91425"/>
                </a:tc>
                <a:tc vMerge="1"/>
              </a:tr>
              <a:tr h="23205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Лица из числа детей-сирот и детей, оставшихся без попечения родителей</a:t>
                      </a:r>
                      <a:endParaRPr sz="1200">
                        <a:latin typeface="Oswald"/>
                        <a:ea typeface="Oswald"/>
                        <a:cs typeface="Oswald"/>
                        <a:sym typeface="Oswald"/>
                      </a:endParaRPr>
                    </a:p>
                  </a:txBody>
                  <a:tcPr marT="91425" marB="91425" marR="91425" marL="91425"/>
                </a:tc>
                <a:tc vMerge="1"/>
              </a:tr>
            </a:tbl>
          </a:graphicData>
        </a:graphic>
      </p:graphicFrame>
      <p:sp>
        <p:nvSpPr>
          <p:cNvPr id="136" name="Google Shape;136;p20"/>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ДЕНЕЖНАЯ КОМПЕНСАЦИЯ НА ПРИОБРЕТЕНИЕ КОМПЛЕКТА ОДЕЖДЫ, ОБУВИ, МЯГКОГО ИНВЕНТАРЯ ДЛЯ ВЫПУСКНИКОВ</a:t>
            </a:r>
            <a:endParaRPr sz="1300">
              <a:solidFill>
                <a:srgbClr val="000000"/>
              </a:solidFill>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40" name="Shape 140"/>
        <p:cNvGrpSpPr/>
        <p:nvPr/>
      </p:nvGrpSpPr>
      <p:grpSpPr>
        <a:xfrm>
          <a:off x="0" y="0"/>
          <a:ext cx="0" cy="0"/>
          <a:chOff x="0" y="0"/>
          <a:chExt cx="0" cy="0"/>
        </a:xfrm>
      </p:grpSpPr>
      <p:sp>
        <p:nvSpPr>
          <p:cNvPr id="141" name="Google Shape;141;p21"/>
          <p:cNvSpPr/>
          <p:nvPr/>
        </p:nvSpPr>
        <p:spPr>
          <a:xfrm>
            <a:off x="534800" y="1234750"/>
            <a:ext cx="8053500" cy="3688500"/>
          </a:xfrm>
          <a:prstGeom prst="rect">
            <a:avLst/>
          </a:prstGeom>
          <a:noFill/>
          <a:ln>
            <a:noFill/>
          </a:ln>
        </p:spPr>
        <p:txBody>
          <a:bodyPr anchorCtr="0" anchor="t" bIns="34275" lIns="68575" spcFirstLastPara="1" rIns="68575" wrap="square" tIns="34275">
            <a:noAutofit/>
          </a:bodyPr>
          <a:lstStyle/>
          <a:p>
            <a:pPr indent="0" lvl="0" marL="0" marR="0" rtl="0" algn="ctr">
              <a:spcBef>
                <a:spcPts val="0"/>
              </a:spcBef>
              <a:spcAft>
                <a:spcPts val="0"/>
              </a:spcAft>
              <a:buNone/>
            </a:pPr>
            <a:r>
              <a:rPr b="1" lang="ru">
                <a:solidFill>
                  <a:schemeClr val="dk2"/>
                </a:solidFill>
                <a:latin typeface="Oswald"/>
                <a:ea typeface="Oswald"/>
                <a:cs typeface="Oswald"/>
                <a:sym typeface="Oswald"/>
              </a:rPr>
              <a:t>Н</a:t>
            </a:r>
            <a:r>
              <a:rPr b="1" lang="ru">
                <a:solidFill>
                  <a:schemeClr val="dk2"/>
                </a:solidFill>
                <a:latin typeface="Oswald"/>
                <a:ea typeface="Oswald"/>
                <a:cs typeface="Oswald"/>
                <a:sym typeface="Oswald"/>
              </a:rPr>
              <a:t>ормативные основания</a:t>
            </a:r>
            <a:endParaRPr b="1">
              <a:solidFill>
                <a:schemeClr val="dk2"/>
              </a:solidFill>
              <a:latin typeface="Oswald"/>
              <a:ea typeface="Oswald"/>
              <a:cs typeface="Oswald"/>
              <a:sym typeface="Oswald"/>
            </a:endParaRPr>
          </a:p>
          <a:p>
            <a:pPr indent="0" lvl="0" marL="0" marR="0" rtl="0" algn="ctr">
              <a:spcBef>
                <a:spcPts val="0"/>
              </a:spcBef>
              <a:spcAft>
                <a:spcPts val="0"/>
              </a:spcAft>
              <a:buNone/>
            </a:pPr>
            <a:r>
              <a:t/>
            </a:r>
            <a:endParaRPr b="1">
              <a:solidFill>
                <a:schemeClr val="dk2"/>
              </a:solidFill>
              <a:latin typeface="Oswald"/>
              <a:ea typeface="Oswald"/>
              <a:cs typeface="Oswald"/>
              <a:sym typeface="Oswald"/>
            </a:endParaRPr>
          </a:p>
          <a:p>
            <a:pPr indent="-319300" lvl="0" marL="460800" marR="0" rtl="0" algn="just">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476-ПП от 05.07.2017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a:solidFill>
                <a:schemeClr val="dk2"/>
              </a:solidFill>
              <a:latin typeface="Oswald"/>
              <a:ea typeface="Oswald"/>
              <a:cs typeface="Oswald"/>
              <a:sym typeface="Oswald"/>
            </a:endParaRPr>
          </a:p>
          <a:p>
            <a:pPr indent="0" lvl="0" marL="457200" marR="0" rtl="0" algn="just">
              <a:spcBef>
                <a:spcPts val="0"/>
              </a:spcBef>
              <a:spcAft>
                <a:spcPts val="0"/>
              </a:spcAft>
              <a:buNone/>
            </a:pPr>
            <a:r>
              <a:t/>
            </a:r>
            <a:endParaRPr>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indent="0" lvl="0" marL="0" rtl="0" algn="ctr">
              <a:spcBef>
                <a:spcPts val="0"/>
              </a:spcBef>
              <a:spcAft>
                <a:spcPts val="0"/>
              </a:spcAft>
              <a:buNone/>
            </a:pPr>
            <a:r>
              <a:t/>
            </a:r>
            <a:endParaRPr b="1">
              <a:solidFill>
                <a:schemeClr val="dk2"/>
              </a:solidFill>
              <a:latin typeface="Oswald"/>
              <a:ea typeface="Oswald"/>
              <a:cs typeface="Oswald"/>
              <a:sym typeface="Oswald"/>
            </a:endParaRPr>
          </a:p>
          <a:p>
            <a:pPr indent="-312950" lvl="0" marL="460800" marR="0" rtl="0" algn="just">
              <a:spcBef>
                <a:spcPts val="0"/>
              </a:spcBef>
              <a:spcAft>
                <a:spcPts val="0"/>
              </a:spcAft>
              <a:buClr>
                <a:schemeClr val="dk2"/>
              </a:buClr>
              <a:buSzPts val="1300"/>
              <a:buFont typeface="Oswald"/>
              <a:buChar char="●"/>
            </a:pPr>
            <a:r>
              <a:rPr lang="ru">
                <a:solidFill>
                  <a:schemeClr val="dk2"/>
                </a:solidFill>
                <a:latin typeface="Oswald"/>
                <a:ea typeface="Oswald"/>
                <a:cs typeface="Oswald"/>
                <a:sym typeface="Oswald"/>
              </a:rPr>
              <a:t>1169,9 </a:t>
            </a:r>
            <a:r>
              <a:rPr lang="ru">
                <a:solidFill>
                  <a:schemeClr val="dk2"/>
                </a:solidFill>
                <a:latin typeface="Oswald"/>
                <a:ea typeface="Oswald"/>
                <a:cs typeface="Oswald"/>
                <a:sym typeface="Oswald"/>
              </a:rPr>
              <a:t>рублей (по состоянию на 01.01.2021).</a:t>
            </a:r>
            <a:endParaRPr>
              <a:solidFill>
                <a:schemeClr val="dk2"/>
              </a:solidFill>
              <a:latin typeface="Oswald"/>
              <a:ea typeface="Oswald"/>
              <a:cs typeface="Oswald"/>
              <a:sym typeface="Oswald"/>
            </a:endParaRPr>
          </a:p>
          <a:p>
            <a:pPr indent="0" lvl="0" marL="457200" marR="0" rtl="0" algn="just">
              <a:spcBef>
                <a:spcPts val="0"/>
              </a:spcBef>
              <a:spcAft>
                <a:spcPts val="0"/>
              </a:spcAft>
              <a:buNone/>
            </a:pPr>
            <a:r>
              <a:t/>
            </a:r>
            <a:endParaRPr>
              <a:solidFill>
                <a:schemeClr val="dk2"/>
              </a:solidFill>
              <a:latin typeface="Oswald"/>
              <a:ea typeface="Oswald"/>
              <a:cs typeface="Oswald"/>
              <a:sym typeface="Oswald"/>
            </a:endParaRPr>
          </a:p>
          <a:p>
            <a:pPr indent="0" lvl="0" marL="0" rtl="0" algn="ctr">
              <a:spcBef>
                <a:spcPts val="0"/>
              </a:spcBef>
              <a:spcAft>
                <a:spcPts val="0"/>
              </a:spcAft>
              <a:buNone/>
            </a:pPr>
            <a:r>
              <a:rPr b="1" lang="ru">
                <a:solidFill>
                  <a:schemeClr val="dk2"/>
                </a:solidFill>
                <a:latin typeface="Oswald"/>
                <a:ea typeface="Oswald"/>
                <a:cs typeface="Oswald"/>
                <a:sym typeface="Oswald"/>
              </a:rPr>
              <a:t>Периодичность выплаты</a:t>
            </a:r>
            <a:endParaRPr b="1">
              <a:solidFill>
                <a:schemeClr val="dk2"/>
              </a:solidFill>
              <a:latin typeface="Oswald"/>
              <a:ea typeface="Oswald"/>
              <a:cs typeface="Oswald"/>
              <a:sym typeface="Oswald"/>
            </a:endParaRPr>
          </a:p>
          <a:p>
            <a:pPr indent="-312950" lvl="0" marL="460800" rtl="0" algn="l">
              <a:spcBef>
                <a:spcPts val="0"/>
              </a:spcBef>
              <a:spcAft>
                <a:spcPts val="0"/>
              </a:spcAft>
              <a:buClr>
                <a:schemeClr val="dk2"/>
              </a:buClr>
              <a:buSzPts val="1300"/>
              <a:buFont typeface="Oswald"/>
              <a:buChar char="●"/>
            </a:pPr>
            <a:r>
              <a:rPr lang="ru">
                <a:solidFill>
                  <a:schemeClr val="dk2"/>
                </a:solidFill>
                <a:latin typeface="Oswald"/>
                <a:ea typeface="Oswald"/>
                <a:cs typeface="Oswald"/>
                <a:sym typeface="Oswald"/>
              </a:rPr>
              <a:t>Единовременно</a:t>
            </a:r>
            <a:endParaRPr sz="1500">
              <a:solidFill>
                <a:srgbClr val="FF0000"/>
              </a:solidFill>
              <a:latin typeface="Oswald"/>
              <a:ea typeface="Oswald"/>
              <a:cs typeface="Oswald"/>
              <a:sym typeface="Oswald"/>
            </a:endParaRPr>
          </a:p>
        </p:txBody>
      </p:sp>
      <p:sp>
        <p:nvSpPr>
          <p:cNvPr id="142" name="Google Shape;142;p21"/>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0475</a:t>
            </a:r>
            <a:endParaRPr b="1" sz="1500">
              <a:latin typeface="Oswald"/>
              <a:ea typeface="Oswald"/>
              <a:cs typeface="Oswald"/>
              <a:sym typeface="Oswald"/>
            </a:endParaRPr>
          </a:p>
        </p:txBody>
      </p:sp>
      <p:sp>
        <p:nvSpPr>
          <p:cNvPr id="143" name="Google Shape;143;p21"/>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300">
                <a:solidFill>
                  <a:srgbClr val="000000"/>
                </a:solidFill>
                <a:latin typeface="Oswald"/>
                <a:ea typeface="Oswald"/>
                <a:cs typeface="Oswald"/>
                <a:sym typeface="Oswald"/>
              </a:rPr>
              <a:t>ЕДИНОВРЕМЕННОЕ ДЕНЕЖНОЕ ПОСОБИЕ ВЫПУСКНИКАМ</a:t>
            </a:r>
            <a:endParaRPr sz="1200">
              <a:solidFill>
                <a:srgbClr val="000000"/>
              </a:solidFill>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ADFE4"/>
            </a:gs>
            <a:gs pos="100000">
              <a:srgbClr val="F3F3F3"/>
            </a:gs>
          </a:gsLst>
          <a:lin ang="5400012" scaled="0"/>
        </a:gradFill>
      </p:bgPr>
    </p:bg>
    <p:spTree>
      <p:nvGrpSpPr>
        <p:cNvPr id="147" name="Shape 147"/>
        <p:cNvGrpSpPr/>
        <p:nvPr/>
      </p:nvGrpSpPr>
      <p:grpSpPr>
        <a:xfrm>
          <a:off x="0" y="0"/>
          <a:ext cx="0" cy="0"/>
          <a:chOff x="0" y="0"/>
          <a:chExt cx="0" cy="0"/>
        </a:xfrm>
      </p:grpSpPr>
      <p:sp>
        <p:nvSpPr>
          <p:cNvPr id="148" name="Google Shape;148;p22"/>
          <p:cNvSpPr txBox="1"/>
          <p:nvPr>
            <p:ph type="ctrTitle"/>
          </p:nvPr>
        </p:nvSpPr>
        <p:spPr>
          <a:xfrm>
            <a:off x="2674050" y="487875"/>
            <a:ext cx="5760000" cy="7077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None/>
            </a:pPr>
            <a:r>
              <a:rPr lang="ru" sz="1300">
                <a:solidFill>
                  <a:srgbClr val="000000"/>
                </a:solidFill>
                <a:latin typeface="Oswald"/>
                <a:ea typeface="Oswald"/>
                <a:cs typeface="Oswald"/>
                <a:sym typeface="Oswald"/>
              </a:rPr>
              <a:t>ЕДИНОВРЕМЕННОЕ ДЕНЕЖНОЕ ПОСОБИЕ ВЫПУСКНИКАМ</a:t>
            </a:r>
            <a:endParaRPr sz="1200">
              <a:solidFill>
                <a:srgbClr val="000000"/>
              </a:solidFill>
              <a:latin typeface="Montserrat"/>
              <a:ea typeface="Montserrat"/>
              <a:cs typeface="Montserrat"/>
              <a:sym typeface="Montserrat"/>
            </a:endParaRPr>
          </a:p>
        </p:txBody>
      </p:sp>
      <p:sp>
        <p:nvSpPr>
          <p:cNvPr id="149" name="Google Shape;149;p22"/>
          <p:cNvSpPr txBox="1"/>
          <p:nvPr/>
        </p:nvSpPr>
        <p:spPr>
          <a:xfrm>
            <a:off x="747150" y="487600"/>
            <a:ext cx="1926900" cy="7077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ru" sz="1500">
                <a:latin typeface="Oswald"/>
                <a:ea typeface="Oswald"/>
                <a:cs typeface="Oswald"/>
                <a:sym typeface="Oswald"/>
              </a:rPr>
              <a:t>КОД МЕРЫ 0475</a:t>
            </a:r>
            <a:endParaRPr b="1" sz="1500">
              <a:latin typeface="Oswald"/>
              <a:ea typeface="Oswald"/>
              <a:cs typeface="Oswald"/>
              <a:sym typeface="Oswald"/>
            </a:endParaRPr>
          </a:p>
        </p:txBody>
      </p:sp>
      <p:graphicFrame>
        <p:nvGraphicFramePr>
          <p:cNvPr id="150" name="Google Shape;150;p22"/>
          <p:cNvGraphicFramePr/>
          <p:nvPr/>
        </p:nvGraphicFramePr>
        <p:xfrm>
          <a:off x="324888" y="1271770"/>
          <a:ext cx="3000000" cy="3000000"/>
        </p:xfrm>
        <a:graphic>
          <a:graphicData uri="http://schemas.openxmlformats.org/drawingml/2006/table">
            <a:tbl>
              <a:tblPr>
                <a:noFill/>
                <a:tableStyleId>{A09795AA-9AC1-46A0-81EF-4B2DFAF1D153}</a:tableStyleId>
              </a:tblPr>
              <a:tblGrid>
                <a:gridCol w="4590675"/>
                <a:gridCol w="3903550"/>
              </a:tblGrid>
              <a:tr h="269300">
                <a:tc>
                  <a:txBody>
                    <a:bodyPr/>
                    <a:lstStyle/>
                    <a:p>
                      <a:pPr indent="0" lvl="0" marL="0" rtl="0" algn="l">
                        <a:spcBef>
                          <a:spcPts val="0"/>
                        </a:spcBef>
                        <a:spcAft>
                          <a:spcPts val="0"/>
                        </a:spcAft>
                        <a:buNone/>
                      </a:pPr>
                      <a:r>
                        <a:rPr b="1" lang="ru" sz="1200">
                          <a:latin typeface="Oswald"/>
                          <a:ea typeface="Oswald"/>
                          <a:cs typeface="Oswald"/>
                          <a:sym typeface="Oswald"/>
                        </a:rPr>
                        <a:t>Категория получателей</a:t>
                      </a:r>
                      <a:endParaRPr b="1" sz="1200">
                        <a:latin typeface="Oswald"/>
                        <a:ea typeface="Oswald"/>
                        <a:cs typeface="Oswald"/>
                        <a:sym typeface="Oswald"/>
                      </a:endParaRPr>
                    </a:p>
                  </a:txBody>
                  <a:tcPr marT="91425" marB="91425" marR="91425" marL="91425"/>
                </a:tc>
                <a:tc>
                  <a:txBody>
                    <a:bodyPr/>
                    <a:lstStyle/>
                    <a:p>
                      <a:pPr indent="0" lvl="0" marL="0" rtl="0" algn="l">
                        <a:spcBef>
                          <a:spcPts val="0"/>
                        </a:spcBef>
                        <a:spcAft>
                          <a:spcPts val="0"/>
                        </a:spcAft>
                        <a:buNone/>
                      </a:pPr>
                      <a:r>
                        <a:rPr b="1" lang="ru" sz="1200">
                          <a:latin typeface="Oswald"/>
                          <a:ea typeface="Oswald"/>
                          <a:cs typeface="Oswald"/>
                          <a:sym typeface="Oswald"/>
                        </a:rPr>
                        <a:t>Порядок получения</a:t>
                      </a:r>
                      <a:endParaRPr b="1" sz="1200">
                        <a:latin typeface="Oswald"/>
                        <a:ea typeface="Oswald"/>
                        <a:cs typeface="Oswald"/>
                        <a:sym typeface="Oswald"/>
                      </a:endParaRPr>
                    </a:p>
                  </a:txBody>
                  <a:tcPr marT="91425" marB="91425" marR="91425" marL="91425"/>
                </a:tc>
              </a:tr>
              <a:tr h="709425">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endParaRPr sz="1200">
                        <a:latin typeface="Oswald"/>
                        <a:ea typeface="Oswald"/>
                        <a:cs typeface="Oswald"/>
                        <a:sym typeface="Oswald"/>
                      </a:endParaRPr>
                    </a:p>
                  </a:txBody>
                  <a:tcPr marT="91425" marB="91425" marR="91425" marL="91425"/>
                </a:tc>
                <a:tc>
                  <a:txBody>
                    <a:bodyPr/>
                    <a:lstStyle/>
                    <a:p>
                      <a:pPr indent="-161925" lvl="0" marL="17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solidFill>
                          <a:srgbClr val="FF0000"/>
                        </a:solidFill>
                        <a:latin typeface="Oswald"/>
                        <a:ea typeface="Oswald"/>
                        <a:cs typeface="Oswald"/>
                        <a:sym typeface="Oswald"/>
                      </a:endParaRPr>
                    </a:p>
                    <a:p>
                      <a:pPr indent="-161925" lvl="0" marL="179999" rtl="0" algn="l">
                        <a:spcBef>
                          <a:spcPts val="0"/>
                        </a:spcBef>
                        <a:spcAft>
                          <a:spcPts val="0"/>
                        </a:spcAft>
                        <a:buSzPts val="1200"/>
                        <a:buFont typeface="Oswald"/>
                        <a:buChar char="●"/>
                      </a:pPr>
                      <a:r>
                        <a:rPr lang="ru" sz="1200">
                          <a:latin typeface="Oswald"/>
                          <a:ea typeface="Oswald"/>
                          <a:cs typeface="Oswald"/>
                          <a:sym typeface="Oswald"/>
                        </a:rPr>
                        <a:t>С</a:t>
                      </a:r>
                      <a:r>
                        <a:rPr lang="ru" sz="1200">
                          <a:latin typeface="Oswald"/>
                          <a:ea typeface="Oswald"/>
                          <a:cs typeface="Oswald"/>
                          <a:sym typeface="Oswald"/>
                        </a:rPr>
                        <a:t>видетельство о смерти обоих родителей или единственного родителя</a:t>
                      </a:r>
                      <a:endParaRPr sz="1200">
                        <a:latin typeface="Oswald"/>
                        <a:ea typeface="Oswald"/>
                        <a:cs typeface="Oswald"/>
                        <a:sym typeface="Oswald"/>
                      </a:endParaRPr>
                    </a:p>
                  </a:txBody>
                  <a:tcPr marT="91425" marB="91425" marR="91425" marL="91425"/>
                </a:tc>
              </a:tr>
              <a:tr h="236475">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Дети-сироты</a:t>
                      </a:r>
                      <a:endParaRPr sz="1200">
                        <a:latin typeface="Oswald"/>
                        <a:ea typeface="Oswald"/>
                        <a:cs typeface="Oswald"/>
                        <a:sym typeface="Oswald"/>
                      </a:endParaRPr>
                    </a:p>
                  </a:txBody>
                  <a:tcPr marT="91425" marB="91425" marR="91425" marL="91425"/>
                </a:tc>
                <a:tc rowSpan="3">
                  <a:txBody>
                    <a:bodyPr/>
                    <a:lstStyle/>
                    <a:p>
                      <a:pPr indent="-166199" lvl="0" marL="89999" rtl="0" algn="l">
                        <a:spcBef>
                          <a:spcPts val="0"/>
                        </a:spcBef>
                        <a:spcAft>
                          <a:spcPts val="0"/>
                        </a:spcAft>
                        <a:buSzPts val="1200"/>
                        <a:buFont typeface="Oswald"/>
                        <a:buChar char="●"/>
                      </a:pPr>
                      <a:r>
                        <a:rPr lang="ru" sz="1200">
                          <a:latin typeface="Oswald"/>
                          <a:ea typeface="Oswald"/>
                          <a:cs typeface="Oswald"/>
                          <a:sym typeface="Oswald"/>
                        </a:rPr>
                        <a:t>П</a:t>
                      </a:r>
                      <a:r>
                        <a:rPr lang="ru" sz="1200">
                          <a:latin typeface="Oswald"/>
                          <a:ea typeface="Oswald"/>
                          <a:cs typeface="Oswald"/>
                          <a:sym typeface="Oswald"/>
                        </a:rPr>
                        <a:t>одача заявления руководителю образовательной организации</a:t>
                      </a:r>
                      <a:endParaRPr sz="1200">
                        <a:latin typeface="Oswald"/>
                        <a:ea typeface="Oswald"/>
                        <a:cs typeface="Oswald"/>
                        <a:sym typeface="Oswald"/>
                      </a:endParaRPr>
                    </a:p>
                    <a:p>
                      <a:pPr indent="-166199" lvl="0" marL="89999" rtl="0" algn="l">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T="91425" marB="91425" marR="91425" marL="180000"/>
                </a:tc>
              </a:tr>
              <a:tr h="236475">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txBody>
                  <a:tcPr marT="91425" marB="91425" marR="91425" marL="91425"/>
                </a:tc>
                <a:tc vMerge="1"/>
              </a:tr>
              <a:tr h="354700">
                <a:tc>
                  <a:txBody>
                    <a:bodyPr/>
                    <a:lstStyle/>
                    <a:p>
                      <a:pPr indent="-162599" lvl="0" marL="179999" rtl="0" algn="l">
                        <a:spcBef>
                          <a:spcPts val="0"/>
                        </a:spcBef>
                        <a:spcAft>
                          <a:spcPts val="0"/>
                        </a:spcAft>
                        <a:buSzPts val="1200"/>
                        <a:buFont typeface="Oswald"/>
                        <a:buChar char="●"/>
                      </a:pPr>
                      <a:r>
                        <a:rPr lang="ru" sz="1200">
                          <a:latin typeface="Oswald"/>
                          <a:ea typeface="Oswald"/>
                          <a:cs typeface="Oswald"/>
                          <a:sym typeface="Oswald"/>
                        </a:rPr>
                        <a:t>Лица из числа детей-сирот и детей, оставшихся без попечения родителей</a:t>
                      </a:r>
                      <a:endParaRPr sz="1200">
                        <a:latin typeface="Oswald"/>
                        <a:ea typeface="Oswald"/>
                        <a:cs typeface="Oswald"/>
                        <a:sym typeface="Oswald"/>
                      </a:endParaRPr>
                    </a:p>
                  </a:txBody>
                  <a:tcPr marT="91425" marB="91425" marR="91425" marL="91425"/>
                </a:tc>
                <a:tc vMerge="1"/>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