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sldIdLst>
    <p:sldId id="256" r:id="rId2"/>
    <p:sldId id="257" r:id="rId3"/>
    <p:sldId id="258" r:id="rId4"/>
    <p:sldId id="274" r:id="rId5"/>
    <p:sldId id="273" r:id="rId6"/>
    <p:sldId id="275" r:id="rId7"/>
    <p:sldId id="276" r:id="rId8"/>
    <p:sldId id="269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008000"/>
    <a:srgbClr val="99BDB7"/>
    <a:srgbClr val="4FBD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gray">
          <a:xfrm>
            <a:off x="-9525" y="1447800"/>
            <a:ext cx="9164638" cy="3832225"/>
          </a:xfrm>
          <a:custGeom>
            <a:avLst/>
            <a:gdLst>
              <a:gd name="T0" fmla="*/ 12 w 5773"/>
              <a:gd name="T1" fmla="*/ 124 h 2414"/>
              <a:gd name="T2" fmla="*/ 1381 w 5773"/>
              <a:gd name="T3" fmla="*/ 12 h 2414"/>
              <a:gd name="T4" fmla="*/ 4064 w 5773"/>
              <a:gd name="T5" fmla="*/ 581 h 2414"/>
              <a:gd name="T6" fmla="*/ 5773 w 5773"/>
              <a:gd name="T7" fmla="*/ 118 h 2414"/>
              <a:gd name="T8" fmla="*/ 5766 w 5773"/>
              <a:gd name="T9" fmla="*/ 2151 h 2414"/>
              <a:gd name="T10" fmla="*/ 3966 w 5773"/>
              <a:gd name="T11" fmla="*/ 2263 h 2414"/>
              <a:gd name="T12" fmla="*/ 1963 w 5773"/>
              <a:gd name="T13" fmla="*/ 1897 h 2414"/>
              <a:gd name="T14" fmla="*/ 6 w 5773"/>
              <a:gd name="T15" fmla="*/ 2407 h 2414"/>
              <a:gd name="T16" fmla="*/ 12 w 5773"/>
              <a:gd name="T17" fmla="*/ 124 h 24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773" h="2414">
                <a:moveTo>
                  <a:pt x="12" y="124"/>
                </a:moveTo>
                <a:cubicBezTo>
                  <a:pt x="150" y="76"/>
                  <a:pt x="581" y="0"/>
                  <a:pt x="1381" y="12"/>
                </a:cubicBezTo>
                <a:cubicBezTo>
                  <a:pt x="2181" y="23"/>
                  <a:pt x="3370" y="437"/>
                  <a:pt x="4064" y="581"/>
                </a:cubicBezTo>
                <a:cubicBezTo>
                  <a:pt x="4758" y="725"/>
                  <a:pt x="5635" y="219"/>
                  <a:pt x="5773" y="118"/>
                </a:cubicBezTo>
                <a:lnTo>
                  <a:pt x="5766" y="2151"/>
                </a:lnTo>
                <a:cubicBezTo>
                  <a:pt x="4994" y="2407"/>
                  <a:pt x="4326" y="2311"/>
                  <a:pt x="3966" y="2263"/>
                </a:cubicBezTo>
                <a:cubicBezTo>
                  <a:pt x="3606" y="2215"/>
                  <a:pt x="2715" y="1873"/>
                  <a:pt x="1963" y="1897"/>
                </a:cubicBezTo>
                <a:cubicBezTo>
                  <a:pt x="1305" y="1893"/>
                  <a:pt x="0" y="2402"/>
                  <a:pt x="6" y="2407"/>
                </a:cubicBezTo>
                <a:cubicBezTo>
                  <a:pt x="12" y="2414"/>
                  <a:pt x="12" y="568"/>
                  <a:pt x="12" y="124"/>
                </a:cubicBezTo>
                <a:close/>
              </a:path>
            </a:pathLst>
          </a:custGeom>
          <a:solidFill>
            <a:schemeClr val="accent1">
              <a:alpha val="4117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Freeform 18"/>
          <p:cNvSpPr>
            <a:spLocks/>
          </p:cNvSpPr>
          <p:nvPr/>
        </p:nvSpPr>
        <p:spPr bwMode="gray">
          <a:xfrm>
            <a:off x="-9525" y="1730375"/>
            <a:ext cx="9150350" cy="3265488"/>
          </a:xfrm>
          <a:custGeom>
            <a:avLst/>
            <a:gdLst>
              <a:gd name="T0" fmla="*/ 6 w 5764"/>
              <a:gd name="T1" fmla="*/ 272 h 2057"/>
              <a:gd name="T2" fmla="*/ 1453 w 5764"/>
              <a:gd name="T3" fmla="*/ 10 h 2057"/>
              <a:gd name="T4" fmla="*/ 4182 w 5764"/>
              <a:gd name="T5" fmla="*/ 482 h 2057"/>
              <a:gd name="T6" fmla="*/ 5764 w 5764"/>
              <a:gd name="T7" fmla="*/ 154 h 2057"/>
              <a:gd name="T8" fmla="*/ 5764 w 5764"/>
              <a:gd name="T9" fmla="*/ 1806 h 2057"/>
              <a:gd name="T10" fmla="*/ 4005 w 5764"/>
              <a:gd name="T11" fmla="*/ 1994 h 2057"/>
              <a:gd name="T12" fmla="*/ 1891 w 5764"/>
              <a:gd name="T13" fmla="*/ 1522 h 2057"/>
              <a:gd name="T14" fmla="*/ 6 w 5764"/>
              <a:gd name="T15" fmla="*/ 1967 h 2057"/>
              <a:gd name="T16" fmla="*/ 6 w 5764"/>
              <a:gd name="T17" fmla="*/ 272 h 205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764" h="2057">
                <a:moveTo>
                  <a:pt x="6" y="272"/>
                </a:moveTo>
                <a:cubicBezTo>
                  <a:pt x="144" y="233"/>
                  <a:pt x="656" y="0"/>
                  <a:pt x="1453" y="10"/>
                </a:cubicBezTo>
                <a:cubicBezTo>
                  <a:pt x="2250" y="20"/>
                  <a:pt x="3475" y="403"/>
                  <a:pt x="4182" y="482"/>
                </a:cubicBezTo>
                <a:cubicBezTo>
                  <a:pt x="4890" y="561"/>
                  <a:pt x="5626" y="237"/>
                  <a:pt x="5764" y="154"/>
                </a:cubicBezTo>
                <a:lnTo>
                  <a:pt x="5764" y="1806"/>
                </a:lnTo>
                <a:cubicBezTo>
                  <a:pt x="4919" y="2052"/>
                  <a:pt x="4485" y="2057"/>
                  <a:pt x="4005" y="1994"/>
                </a:cubicBezTo>
                <a:cubicBezTo>
                  <a:pt x="3526" y="1929"/>
                  <a:pt x="2640" y="1502"/>
                  <a:pt x="1891" y="1522"/>
                </a:cubicBezTo>
                <a:cubicBezTo>
                  <a:pt x="1234" y="1519"/>
                  <a:pt x="0" y="1962"/>
                  <a:pt x="6" y="1967"/>
                </a:cubicBezTo>
                <a:cubicBezTo>
                  <a:pt x="12" y="1972"/>
                  <a:pt x="6" y="641"/>
                  <a:pt x="6" y="2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7086600" y="1947863"/>
            <a:ext cx="533400" cy="533400"/>
            <a:chOff x="4752" y="1200"/>
            <a:chExt cx="288" cy="288"/>
          </a:xfrm>
        </p:grpSpPr>
        <p:sp>
          <p:nvSpPr>
            <p:cNvPr id="7" name="Oval 20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288" cy="288"/>
            </a:xfrm>
            <a:prstGeom prst="ellipse">
              <a:avLst/>
            </a:prstGeom>
            <a:gradFill rotWithShape="1">
              <a:gsLst>
                <a:gs pos="0">
                  <a:schemeClr val="tx2">
                    <a:gamma/>
                    <a:tint val="25490"/>
                    <a:invGamma/>
                  </a:schemeClr>
                </a:gs>
                <a:gs pos="100000">
                  <a:schemeClr val="tx2">
                    <a:alpha val="3100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Oval 21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9" name="Group 22"/>
          <p:cNvGrpSpPr>
            <a:grpSpLocks/>
          </p:cNvGrpSpPr>
          <p:nvPr/>
        </p:nvGrpSpPr>
        <p:grpSpPr bwMode="auto">
          <a:xfrm>
            <a:off x="7620000" y="1371600"/>
            <a:ext cx="914400" cy="914400"/>
            <a:chOff x="4992" y="816"/>
            <a:chExt cx="576" cy="576"/>
          </a:xfrm>
        </p:grpSpPr>
        <p:sp>
          <p:nvSpPr>
            <p:cNvPr id="10" name="Oval 23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accent1">
                <a:alpha val="5294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1" name="Oval 24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2" name="Group 25"/>
          <p:cNvGrpSpPr>
            <a:grpSpLocks/>
          </p:cNvGrpSpPr>
          <p:nvPr/>
        </p:nvGrpSpPr>
        <p:grpSpPr bwMode="auto">
          <a:xfrm>
            <a:off x="304800" y="3429000"/>
            <a:ext cx="1295400" cy="1371600"/>
            <a:chOff x="4992" y="816"/>
            <a:chExt cx="576" cy="576"/>
          </a:xfrm>
        </p:grpSpPr>
        <p:sp>
          <p:nvSpPr>
            <p:cNvPr id="13" name="Oval 26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tx2">
                <a:alpha val="5294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4" name="Oval 27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5" name="Group 16"/>
          <p:cNvGrpSpPr>
            <a:grpSpLocks/>
          </p:cNvGrpSpPr>
          <p:nvPr/>
        </p:nvGrpSpPr>
        <p:grpSpPr bwMode="auto">
          <a:xfrm>
            <a:off x="228600" y="304800"/>
            <a:ext cx="1079500" cy="633413"/>
            <a:chOff x="2680" y="3678"/>
            <a:chExt cx="680" cy="399"/>
          </a:xfrm>
        </p:grpSpPr>
        <p:sp>
          <p:nvSpPr>
            <p:cNvPr id="16" name="Text Box 14"/>
            <p:cNvSpPr txBox="1">
              <a:spLocks noChangeArrowheads="1"/>
            </p:cNvSpPr>
            <p:nvPr/>
          </p:nvSpPr>
          <p:spPr bwMode="gray">
            <a:xfrm>
              <a:off x="2680" y="3789"/>
              <a:ext cx="6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US" altLang="ru-RU" sz="2400" b="1">
                  <a:solidFill>
                    <a:schemeClr val="tx2"/>
                  </a:solidFill>
                </a:rPr>
                <a:t>LOGO</a:t>
              </a:r>
            </a:p>
          </p:txBody>
        </p:sp>
        <p:sp>
          <p:nvSpPr>
            <p:cNvPr id="17" name="AutoShape 15"/>
            <p:cNvSpPr>
              <a:spLocks noChangeArrowheads="1"/>
            </p:cNvSpPr>
            <p:nvPr/>
          </p:nvSpPr>
          <p:spPr bwMode="gray">
            <a:xfrm rot="5400000">
              <a:off x="2928" y="3493"/>
              <a:ext cx="172" cy="542"/>
            </a:xfrm>
            <a:prstGeom prst="moon">
              <a:avLst>
                <a:gd name="adj" fmla="val 21208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590800"/>
            <a:ext cx="7086600" cy="1012825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295400" y="3581400"/>
            <a:ext cx="6705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1459041E-886C-4483-8261-D4D789886D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673698"/>
      </p:ext>
    </p:extLst>
  </p:cSld>
  <p:clrMapOvr>
    <a:masterClrMapping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6CE04-A880-4CAC-919D-E1D1F14EB4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620061"/>
      </p:ext>
    </p:extLst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DA87E-5586-4528-B385-1DFC45A217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19686"/>
      </p:ext>
    </p:extLst>
  </p:cSld>
  <p:clrMapOvr>
    <a:masterClrMapping/>
  </p:clrMapOvr>
  <p:transition spd="med"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87D6F-B8C0-46D6-AEAA-D4D7AB10E4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288716"/>
      </p:ext>
    </p:extLst>
  </p:cSld>
  <p:clrMapOvr>
    <a:masterClrMapping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AD69B-DBD8-422C-B31D-F986794BBB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521502"/>
      </p:ext>
    </p:extLst>
  </p:cSld>
  <p:clrMapOvr>
    <a:masterClrMapping/>
  </p:clrMapOvr>
  <p:transition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E4328-7544-49F1-86D0-B6F2A73237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61518"/>
      </p:ext>
    </p:extLst>
  </p:cSld>
  <p:clrMapOvr>
    <a:masterClrMapping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A27B3-11A0-4AEC-87B2-51D5E0C0CE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482557"/>
      </p:ext>
    </p:extLst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CCE8F-2A4C-4D15-AF74-572BEACD27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129129"/>
      </p:ext>
    </p:extLst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12F68-09F4-45C8-971A-CAAE46F516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533211"/>
      </p:ext>
    </p:extLst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40F72-9E90-44A1-8704-C2991F92EF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19149"/>
      </p:ext>
    </p:extLst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835D8-D60B-49FC-82E3-793167980B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312986"/>
      </p:ext>
    </p:extLst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AD0FA-D40C-49CC-9576-8B0A9215AE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004874"/>
      </p:ext>
    </p:extLst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7"/>
          <p:cNvGraphicFramePr>
            <a:graphicFrameLocks noChangeAspect="1"/>
          </p:cNvGraphicFramePr>
          <p:nvPr/>
        </p:nvGraphicFramePr>
        <p:xfrm>
          <a:off x="0" y="0"/>
          <a:ext cx="9144000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Image" r:id="rId15" imgW="9561905" imgH="1600000" progId="Photoshop.Image.6">
                  <p:embed/>
                </p:oleObj>
              </mc:Choice>
              <mc:Fallback>
                <p:oleObj name="Image" r:id="rId15" imgW="9561905" imgH="1600000" progId="Photoshop.Image.6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white">
                      <a:xfrm>
                        <a:off x="0" y="0"/>
                        <a:ext cx="9144000" cy="120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Freeform 16"/>
          <p:cNvSpPr>
            <a:spLocks/>
          </p:cNvSpPr>
          <p:nvPr/>
        </p:nvSpPr>
        <p:spPr bwMode="gray">
          <a:xfrm>
            <a:off x="-11113" y="280988"/>
            <a:ext cx="9155113" cy="1620837"/>
          </a:xfrm>
          <a:custGeom>
            <a:avLst/>
            <a:gdLst>
              <a:gd name="T0" fmla="*/ 6 w 5767"/>
              <a:gd name="T1" fmla="*/ 109 h 1021"/>
              <a:gd name="T2" fmla="*/ 1427 w 5767"/>
              <a:gd name="T3" fmla="*/ 46 h 1021"/>
              <a:gd name="T4" fmla="*/ 4032 w 5767"/>
              <a:gd name="T5" fmla="*/ 255 h 1021"/>
              <a:gd name="T6" fmla="*/ 5767 w 5767"/>
              <a:gd name="T7" fmla="*/ 0 h 1021"/>
              <a:gd name="T8" fmla="*/ 5767 w 5767"/>
              <a:gd name="T9" fmla="*/ 776 h 1021"/>
              <a:gd name="T10" fmla="*/ 4065 w 5767"/>
              <a:gd name="T11" fmla="*/ 831 h 1021"/>
              <a:gd name="T12" fmla="*/ 1984 w 5767"/>
              <a:gd name="T13" fmla="*/ 674 h 1021"/>
              <a:gd name="T14" fmla="*/ 14 w 5767"/>
              <a:gd name="T15" fmla="*/ 995 h 1021"/>
              <a:gd name="T16" fmla="*/ 6 w 5767"/>
              <a:gd name="T17" fmla="*/ 109 h 102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767" h="1021">
                <a:moveTo>
                  <a:pt x="6" y="109"/>
                </a:moveTo>
                <a:cubicBezTo>
                  <a:pt x="144" y="93"/>
                  <a:pt x="626" y="42"/>
                  <a:pt x="1427" y="46"/>
                </a:cubicBezTo>
                <a:cubicBezTo>
                  <a:pt x="2228" y="50"/>
                  <a:pt x="3321" y="224"/>
                  <a:pt x="4032" y="255"/>
                </a:cubicBezTo>
                <a:cubicBezTo>
                  <a:pt x="4742" y="286"/>
                  <a:pt x="5649" y="91"/>
                  <a:pt x="5767" y="0"/>
                </a:cubicBezTo>
                <a:lnTo>
                  <a:pt x="5767" y="776"/>
                </a:lnTo>
                <a:cubicBezTo>
                  <a:pt x="4948" y="879"/>
                  <a:pt x="4543" y="844"/>
                  <a:pt x="4065" y="831"/>
                </a:cubicBezTo>
                <a:cubicBezTo>
                  <a:pt x="3587" y="818"/>
                  <a:pt x="2973" y="694"/>
                  <a:pt x="1984" y="674"/>
                </a:cubicBezTo>
                <a:cubicBezTo>
                  <a:pt x="995" y="654"/>
                  <a:pt x="28" y="969"/>
                  <a:pt x="14" y="995"/>
                </a:cubicBezTo>
                <a:cubicBezTo>
                  <a:pt x="0" y="1021"/>
                  <a:pt x="6" y="255"/>
                  <a:pt x="6" y="109"/>
                </a:cubicBezTo>
                <a:close/>
              </a:path>
            </a:pathLst>
          </a:custGeom>
          <a:solidFill>
            <a:schemeClr val="accent1">
              <a:alpha val="4117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8" name="Freeform 17"/>
          <p:cNvSpPr>
            <a:spLocks/>
          </p:cNvSpPr>
          <p:nvPr/>
        </p:nvSpPr>
        <p:spPr bwMode="gray">
          <a:xfrm>
            <a:off x="-20638" y="533400"/>
            <a:ext cx="9161463" cy="1006475"/>
          </a:xfrm>
          <a:custGeom>
            <a:avLst/>
            <a:gdLst>
              <a:gd name="T0" fmla="*/ 20 w 5771"/>
              <a:gd name="T1" fmla="*/ 109 h 634"/>
              <a:gd name="T2" fmla="*/ 1442 w 5771"/>
              <a:gd name="T3" fmla="*/ 3 h 634"/>
              <a:gd name="T4" fmla="*/ 4150 w 5771"/>
              <a:gd name="T5" fmla="*/ 148 h 634"/>
              <a:gd name="T6" fmla="*/ 5771 w 5771"/>
              <a:gd name="T7" fmla="*/ 37 h 634"/>
              <a:gd name="T8" fmla="*/ 5771 w 5771"/>
              <a:gd name="T9" fmla="*/ 557 h 634"/>
              <a:gd name="T10" fmla="*/ 3942 w 5771"/>
              <a:gd name="T11" fmla="*/ 592 h 634"/>
              <a:gd name="T12" fmla="*/ 1839 w 5771"/>
              <a:gd name="T13" fmla="*/ 456 h 634"/>
              <a:gd name="T14" fmla="*/ 6 w 5771"/>
              <a:gd name="T15" fmla="*/ 620 h 634"/>
              <a:gd name="T16" fmla="*/ 20 w 5771"/>
              <a:gd name="T17" fmla="*/ 109 h 63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771" h="634">
                <a:moveTo>
                  <a:pt x="20" y="109"/>
                </a:moveTo>
                <a:cubicBezTo>
                  <a:pt x="26" y="109"/>
                  <a:pt x="645" y="0"/>
                  <a:pt x="1442" y="3"/>
                </a:cubicBezTo>
                <a:cubicBezTo>
                  <a:pt x="2239" y="6"/>
                  <a:pt x="3443" y="123"/>
                  <a:pt x="4150" y="148"/>
                </a:cubicBezTo>
                <a:cubicBezTo>
                  <a:pt x="4858" y="173"/>
                  <a:pt x="5633" y="63"/>
                  <a:pt x="5771" y="37"/>
                </a:cubicBezTo>
                <a:lnTo>
                  <a:pt x="5771" y="557"/>
                </a:lnTo>
                <a:cubicBezTo>
                  <a:pt x="4926" y="634"/>
                  <a:pt x="4422" y="612"/>
                  <a:pt x="3942" y="592"/>
                </a:cubicBezTo>
                <a:cubicBezTo>
                  <a:pt x="3463" y="572"/>
                  <a:pt x="2588" y="450"/>
                  <a:pt x="1839" y="456"/>
                </a:cubicBezTo>
                <a:cubicBezTo>
                  <a:pt x="1182" y="455"/>
                  <a:pt x="0" y="618"/>
                  <a:pt x="6" y="620"/>
                </a:cubicBezTo>
                <a:cubicBezTo>
                  <a:pt x="12" y="621"/>
                  <a:pt x="14" y="109"/>
                  <a:pt x="20" y="10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029" name="Group 18"/>
          <p:cNvGrpSpPr>
            <a:grpSpLocks/>
          </p:cNvGrpSpPr>
          <p:nvPr/>
        </p:nvGrpSpPr>
        <p:grpSpPr bwMode="auto">
          <a:xfrm>
            <a:off x="7740650" y="347663"/>
            <a:ext cx="387350" cy="366712"/>
            <a:chOff x="4752" y="1200"/>
            <a:chExt cx="288" cy="288"/>
          </a:xfrm>
        </p:grpSpPr>
        <p:sp>
          <p:nvSpPr>
            <p:cNvPr id="1043" name="Oval 19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288" cy="288"/>
            </a:xfrm>
            <a:prstGeom prst="ellipse">
              <a:avLst/>
            </a:prstGeom>
            <a:gradFill rotWithShape="1">
              <a:gsLst>
                <a:gs pos="0">
                  <a:schemeClr val="tx2">
                    <a:gamma/>
                    <a:tint val="25490"/>
                    <a:invGamma/>
                  </a:schemeClr>
                </a:gs>
                <a:gs pos="100000">
                  <a:schemeClr val="tx2">
                    <a:alpha val="3100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Oval 20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0" name="Group 21"/>
          <p:cNvGrpSpPr>
            <a:grpSpLocks/>
          </p:cNvGrpSpPr>
          <p:nvPr/>
        </p:nvGrpSpPr>
        <p:grpSpPr bwMode="auto">
          <a:xfrm>
            <a:off x="8153400" y="53975"/>
            <a:ext cx="609600" cy="592138"/>
            <a:chOff x="4992" y="816"/>
            <a:chExt cx="576" cy="576"/>
          </a:xfrm>
        </p:grpSpPr>
        <p:sp>
          <p:nvSpPr>
            <p:cNvPr id="1039" name="Oval 22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accent1">
                <a:alpha val="5294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47" name="Oval 23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1" name="Group 24"/>
          <p:cNvGrpSpPr>
            <a:grpSpLocks/>
          </p:cNvGrpSpPr>
          <p:nvPr/>
        </p:nvGrpSpPr>
        <p:grpSpPr bwMode="auto">
          <a:xfrm>
            <a:off x="171450" y="819150"/>
            <a:ext cx="720725" cy="762000"/>
            <a:chOff x="4992" y="816"/>
            <a:chExt cx="576" cy="576"/>
          </a:xfrm>
        </p:grpSpPr>
        <p:sp>
          <p:nvSpPr>
            <p:cNvPr id="3" name="Oval 25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tx2">
                <a:alpha val="5294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50" name="Oval 26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3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EAEB271-F308-49E7-AFD6-A6C0F65866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7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914400" y="685800"/>
            <a:ext cx="7391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</p:sldLayoutIdLst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3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3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3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3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37" grpId="0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5F3FF"/>
            </a:gs>
            <a:gs pos="50000">
              <a:srgbClr val="9CB86E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765175"/>
            <a:ext cx="8424862" cy="5543550"/>
          </a:xfrm>
          <a:effectLst/>
        </p:spPr>
        <p:txBody>
          <a:bodyPr/>
          <a:lstStyle/>
          <a:p>
            <a:pPr eaLnBrk="1" hangingPunct="1">
              <a:defRPr/>
            </a:pPr>
            <a:r>
              <a:rPr lang="ru-RU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Государственное бюджетное образовательное учреждение </a:t>
            </a:r>
            <a:br>
              <a:rPr lang="ru-RU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r>
              <a:rPr lang="ru-RU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дополнительного профессионального  образования Свердловской области </a:t>
            </a:r>
            <a:br>
              <a:rPr lang="ru-RU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r>
              <a:rPr lang="ru-RU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«Институт развития образования»</a:t>
            </a:r>
            <a:br>
              <a:rPr lang="ru-RU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r>
              <a:rPr lang="ru-RU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/>
            </a:r>
            <a:br>
              <a:rPr lang="ru-RU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r>
              <a:rPr lang="ru-RU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/>
            </a:r>
            <a:br>
              <a:rPr lang="ru-RU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r>
              <a:rPr lang="ru-RU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/>
            </a:r>
            <a:br>
              <a:rPr lang="ru-RU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r>
              <a:rPr lang="ru-RU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/>
            </a:r>
            <a:br>
              <a:rPr lang="ru-RU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r>
              <a:rPr lang="ru-RU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/>
            </a:r>
            <a:br>
              <a:rPr lang="ru-RU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r>
              <a:rPr lang="ru-RU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/>
            </a:r>
            <a:br>
              <a:rPr lang="ru-RU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SWOT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-    АНАЛИЗ </a:t>
            </a:r>
            <a:b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как первичный стратегический анализ форм аттестации на первую и высшую квалификационную категории</a:t>
            </a:r>
            <a:b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                                         </a:t>
            </a:r>
            <a:b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                                                            </a:t>
            </a:r>
            <a:r>
              <a:rPr lang="ru-RU" sz="2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                                                                                      </a:t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Екатеринбург</a:t>
            </a:r>
            <a:br>
              <a:rPr lang="ru-RU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endParaRPr lang="ru-RU" sz="1800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620713"/>
            <a:ext cx="8064500" cy="495141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	</a:t>
            </a:r>
            <a:r>
              <a:rPr lang="en-US" altLang="ru-RU" sz="4000" b="1" smtClean="0">
                <a:latin typeface="Times New Roman" pitchFamily="18" charset="0"/>
              </a:rPr>
              <a:t>SWOT</a:t>
            </a:r>
            <a:r>
              <a:rPr lang="ru-RU" altLang="ru-RU" sz="4000" b="1" smtClean="0">
                <a:latin typeface="Times New Roman" pitchFamily="18" charset="0"/>
              </a:rPr>
              <a:t>   -    анализ является инструментом, при помощи которого можно в краткой форме рассмотреть сильные и слабые стороны той или иной формы аттестации, предусмотреть риски, с которыми может столкнуться ПР в ходе аттестации по данной форме.</a:t>
            </a:r>
            <a:r>
              <a:rPr lang="ru-RU" altLang="ru-RU" sz="4000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67" name="Group 47"/>
          <p:cNvGraphicFramePr>
            <a:graphicFrameLocks noGrp="1"/>
          </p:cNvGraphicFramePr>
          <p:nvPr/>
        </p:nvGraphicFramePr>
        <p:xfrm>
          <a:off x="611188" y="476250"/>
          <a:ext cx="8137525" cy="5976938"/>
        </p:xfrm>
        <a:graphic>
          <a:graphicData uri="http://schemas.openxmlformats.org/drawingml/2006/table">
            <a:tbl>
              <a:tblPr/>
              <a:tblGrid>
                <a:gridCol w="4068762"/>
                <a:gridCol w="4068763"/>
              </a:tblGrid>
              <a:tr h="531813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Аналитический отчет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63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Возможности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Показать свой высокий профессиональный уровень;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Получить консультацию методиста, высококвалифицированного специалиста при составлении отчета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Сильные стороны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Демонстрация разнообразия направлений своей профессиональной деятельности;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Можно привлечь к составлению отчета других специалистов;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Временные ресурсы на составление отчета ПР  рассчитывает самостоятельно;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Составляется в психологически комфортных для ПР условиях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813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Угрозы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Оформление отчета в компьютерном варианте требует от ПР умения  владеть ПК;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Недостаточный образовательный уровень ПР, нехватка знаний;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Недостаток методической литературы по составлению аналитической документации;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Подготовка отчета в «авральном» режиме, т.е. последний день;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Отсутствие методической поддержки со стороны ответственного за аттестацию или методиста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Слабые стороны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Нужно уметь анализировать педагогическую деятельность;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Требует больших временных затрат;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Требуется опыт в написании аналитических документов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75" name="Group 27"/>
          <p:cNvGraphicFramePr>
            <a:graphicFrameLocks noGrp="1"/>
          </p:cNvGraphicFramePr>
          <p:nvPr/>
        </p:nvGraphicFramePr>
        <p:xfrm>
          <a:off x="611188" y="476250"/>
          <a:ext cx="8137525" cy="6191330"/>
        </p:xfrm>
        <a:graphic>
          <a:graphicData uri="http://schemas.openxmlformats.org/drawingml/2006/table">
            <a:tbl>
              <a:tblPr/>
              <a:tblGrid>
                <a:gridCol w="4068762"/>
                <a:gridCol w="4068763"/>
              </a:tblGrid>
              <a:tr h="531751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Научно-практическая конференция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7851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Возможности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Показать свой высокий профессиональный уровень;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Получить консультацию методиста, высококвалифицированного специалиста при подготовке выступления;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Подготовка собственных публикаций и пособий в печать;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Возможность получить признание в ОУ, территории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Сильные стороны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Презентация результатов деятельности, которые лично получены автором;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Можно привлечь к подготовке выступления других специалистов;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Временные ресурсы на подготовку выступления ПР  рассчитывает самостоятельно;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Составляется в психологически комфортных условиях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809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Угрозы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Отсутствие заинтересованности в данном выступлении  со стороны администрации;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Недостаточный образовательный уровень ПР, нехватка знаний;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Подготовка выступления в «авральном» режиме, т.е. последний день;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Отсутствие методической поддержки со стороны ответственного за аттестацию или методиста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Слабые стороны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Нужно уметь анализировать;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Раскрывается одно из направлений деятельности аттестующегося;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Требует больших временных затрат;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Требуется опыт в подготовке публичных выступлений;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Требуется умение устанавливать эффективное сотрудничество с участниками конференции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50" name="Group 26"/>
          <p:cNvGraphicFramePr>
            <a:graphicFrameLocks noGrp="1"/>
          </p:cNvGraphicFramePr>
          <p:nvPr/>
        </p:nvGraphicFramePr>
        <p:xfrm>
          <a:off x="611188" y="476250"/>
          <a:ext cx="8137525" cy="5954721"/>
        </p:xfrm>
        <a:graphic>
          <a:graphicData uri="http://schemas.openxmlformats.org/drawingml/2006/table">
            <a:tbl>
              <a:tblPr/>
              <a:tblGrid>
                <a:gridCol w="4068762"/>
                <a:gridCol w="4068763"/>
              </a:tblGrid>
              <a:tr h="82293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Презентации авторских учебных программ, методических разработок и пособий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285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Возможности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Показать свой высокий профессиональный уровень;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Пройти экспертизу;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Подготовка собственных разработок и пособий в печать;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Возможность получить признание в ОУ, территории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Сильные стороны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Презентация и распространение собственного положительного опыта;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Можно привлечь к разработке  других специалистов;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Временные ресурсы на подготовку пособий и разработок ПР  рассчитывает самостоятельно;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Составляется в психологически комфортных условиях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319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Угрозы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Недостаточный образовательный уровень ПР, нехватка знаний;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Отсутствие методической поддержки со стороны ответственного за аттестацию или методиста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Слабые стороны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Нужно уметь анализировать;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Требует больших временных затрат;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Должны соответствовать требованиям ФГОС;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Необходимы материальные затраты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Программа или методическая разработка должны пройти предварительную апробацию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302" name="Group 30"/>
          <p:cNvGraphicFramePr>
            <a:graphicFrameLocks noGrp="1"/>
          </p:cNvGraphicFramePr>
          <p:nvPr/>
        </p:nvGraphicFramePr>
        <p:xfrm>
          <a:off x="611188" y="188913"/>
          <a:ext cx="8137525" cy="6586599"/>
        </p:xfrm>
        <a:graphic>
          <a:graphicData uri="http://schemas.openxmlformats.org/drawingml/2006/table">
            <a:tbl>
              <a:tblPr/>
              <a:tblGrid>
                <a:gridCol w="4068762"/>
                <a:gridCol w="4068763"/>
              </a:tblGrid>
              <a:tr h="857201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Публичная защита опытно-экспериментальных разработок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82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Возможности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Показать свой высокий профессиональный уровень;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Сопровождение научного руководителя при проведении опытно-экспериментальной работы;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Подготовка собственных публикаций и пособий в печать;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Возможность получить признание в ОУ, территории 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Сильные стороны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Презентация результатов исследования, которые лично получены автором;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Новизна творческих разработок;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Учет психолого-педагогических особенностей обучающихся;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Составляется в психологически комфортных условиях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663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Угрозы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Отсутствие сопровождения со стороны научного руководителя;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Недостаточный образовательный уровень ПР, нехватка знаний;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Отсутствие разрешения со стороны УО на ведение опытно-экспериментальной деятельности;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Исследование должно носить законченный характер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Слабые стороны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Должны быть основания заниматься ОЭД (приказ по ОУ, программа);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ОУ должно являться экспериментальной площадкой;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Нужно представить теоретико-аналитическое обоснование;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Необходима положительная динамика;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Раскрывается одно из направлений деятельности аттестующегося;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Требует больших временных затрат;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Необходимо уметь убеждать,  аргументировать свою позицию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325" name="Group 29"/>
          <p:cNvGraphicFramePr>
            <a:graphicFrameLocks noGrp="1"/>
          </p:cNvGraphicFramePr>
          <p:nvPr/>
        </p:nvGraphicFramePr>
        <p:xfrm>
          <a:off x="611188" y="476250"/>
          <a:ext cx="8137525" cy="5954721"/>
        </p:xfrm>
        <a:graphic>
          <a:graphicData uri="http://schemas.openxmlformats.org/drawingml/2006/table">
            <a:tbl>
              <a:tblPr/>
              <a:tblGrid>
                <a:gridCol w="4068762"/>
                <a:gridCol w="4068763"/>
              </a:tblGrid>
              <a:tr h="82293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При проведении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SWOT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-    анализа, аттестующемуся рекомендуется давать ответы на следующие вопросы: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285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</a:t>
                      </a:r>
                      <a:endParaRPr kumimoji="0" lang="ru-RU" sz="24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Как за счет своих сильных сторон я могу использовать имеющиеся возможности?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Какие возможности могут сделать мои сильные стороны еще сильнее?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</a:t>
                      </a:r>
                      <a:endParaRPr kumimoji="0" lang="ru-RU" sz="24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Каким образом, используя свои сильные стороны, я смогу противостоять угрозам?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Какие угрозы могут лишить меня моих сильных сторон?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31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</a:t>
                      </a:r>
                      <a:endParaRPr kumimoji="0" lang="ru-RU" sz="24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 счет каких возможностей я могу устранить недостатки?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Как мои слабые стороны могут помешать мне воспользоваться имеющимися возможностями?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WT</a:t>
                      </a:r>
                      <a:endParaRPr kumimoji="0" lang="ru-RU" sz="24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Какие мои слабые стороны могут помешать мне должным образом противостоять угрозам?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Какие угрозы могут еще более усугубить мои недостатки?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1042988" y="2014538"/>
            <a:ext cx="7129462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sz="7200" b="1">
                <a:solidFill>
                  <a:srgbClr val="008000"/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опия cdb2004169gl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233DA9"/>
        </a:dk2>
        <a:lt2>
          <a:srgbClr val="DDDDDD"/>
        </a:lt2>
        <a:accent1>
          <a:srgbClr val="65AAE9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B8D2F2"/>
        </a:accent5>
        <a:accent6>
          <a:srgbClr val="A1A1A1"/>
        </a:accent6>
        <a:hlink>
          <a:srgbClr val="7DA0D3"/>
        </a:hlink>
        <a:folHlink>
          <a:srgbClr val="B2E3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632769"/>
        </a:dk2>
        <a:lt2>
          <a:srgbClr val="DDDDDD"/>
        </a:lt2>
        <a:accent1>
          <a:srgbClr val="8B8DE1"/>
        </a:accent1>
        <a:accent2>
          <a:srgbClr val="FF997D"/>
        </a:accent2>
        <a:accent3>
          <a:srgbClr val="FFFFFF"/>
        </a:accent3>
        <a:accent4>
          <a:srgbClr val="000000"/>
        </a:accent4>
        <a:accent5>
          <a:srgbClr val="C4C5EE"/>
        </a:accent5>
        <a:accent6>
          <a:srgbClr val="E78A71"/>
        </a:accent6>
        <a:hlink>
          <a:srgbClr val="58AFD2"/>
        </a:hlink>
        <a:folHlink>
          <a:srgbClr val="BFDF6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37737F"/>
        </a:dk2>
        <a:lt2>
          <a:srgbClr val="DDDDDD"/>
        </a:lt2>
        <a:accent1>
          <a:srgbClr val="52BCB2"/>
        </a:accent1>
        <a:accent2>
          <a:srgbClr val="E0A56A"/>
        </a:accent2>
        <a:accent3>
          <a:srgbClr val="FFFFFF"/>
        </a:accent3>
        <a:accent4>
          <a:srgbClr val="000000"/>
        </a:accent4>
        <a:accent5>
          <a:srgbClr val="B3DAD5"/>
        </a:accent5>
        <a:accent6>
          <a:srgbClr val="CB955F"/>
        </a:accent6>
        <a:hlink>
          <a:srgbClr val="A0C264"/>
        </a:hlink>
        <a:folHlink>
          <a:srgbClr val="DCDC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</TotalTime>
  <Words>625</Words>
  <Application>Microsoft Office PowerPoint</Application>
  <PresentationFormat>Экран (4:3)</PresentationFormat>
  <Paragraphs>101</Paragraphs>
  <Slides>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Verdana</vt:lpstr>
      <vt:lpstr>Arial</vt:lpstr>
      <vt:lpstr>Wingdings</vt:lpstr>
      <vt:lpstr>Calibri</vt:lpstr>
      <vt:lpstr>Times New Roman</vt:lpstr>
      <vt:lpstr>Копия cdb2004169gl</vt:lpstr>
      <vt:lpstr>Adobe Photoshop Image</vt:lpstr>
      <vt:lpstr>Государственное бюджетное образовательное учреждение  дополнительного профессионального  образования Свердловской области  «Институт развития образования»       SWOT   -    АНАЛИЗ  как первичный стратегический анализ форм аттестации на первую и высшую квалификационную категории                                                                                                                                                                                                                      Екатеринбург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ВЫСО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Окружной Центр  психолого-педагогического  и медико-социального сопровождения Западного управленческого округа</dc:title>
  <dc:creator>Сергей</dc:creator>
  <cp:lastModifiedBy>НТФ ИРО</cp:lastModifiedBy>
  <cp:revision>71</cp:revision>
  <dcterms:created xsi:type="dcterms:W3CDTF">2008-08-27T18:47:13Z</dcterms:created>
  <dcterms:modified xsi:type="dcterms:W3CDTF">2016-01-27T09:17:16Z</dcterms:modified>
</cp:coreProperties>
</file>